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08" r:id="rId1"/>
  </p:sldMasterIdLst>
  <p:sldIdLst>
    <p:sldId id="256" r:id="rId2"/>
    <p:sldId id="300" r:id="rId3"/>
    <p:sldId id="259" r:id="rId4"/>
    <p:sldId id="260" r:id="rId5"/>
    <p:sldId id="257" r:id="rId6"/>
    <p:sldId id="258" r:id="rId7"/>
    <p:sldId id="261" r:id="rId8"/>
    <p:sldId id="262" r:id="rId9"/>
    <p:sldId id="263" r:id="rId10"/>
    <p:sldId id="264" r:id="rId11"/>
    <p:sldId id="265" r:id="rId12"/>
    <p:sldId id="266" r:id="rId13"/>
    <p:sldId id="267" r:id="rId14"/>
    <p:sldId id="299"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85" d="100"/>
          <a:sy n="85" d="100"/>
        </p:scale>
        <p:origin x="1152"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01DE5DA2-0C3D-4660-8D9A-33CA7969015D}" type="datetimeFigureOut">
              <a:rPr lang="fa-IR" smtClean="0"/>
              <a:pPr/>
              <a:t>15/07/1441</a:t>
            </a:fld>
            <a:endParaRPr lang="fa-IR"/>
          </a:p>
        </p:txBody>
      </p:sp>
      <p:sp>
        <p:nvSpPr>
          <p:cNvPr id="19" name="Footer Placeholder 18"/>
          <p:cNvSpPr>
            <a:spLocks noGrp="1"/>
          </p:cNvSpPr>
          <p:nvPr>
            <p:ph type="ftr" sz="quarter" idx="11"/>
          </p:nvPr>
        </p:nvSpPr>
        <p:spPr/>
        <p:txBody>
          <a:bodyPr/>
          <a:lstStyle/>
          <a:p>
            <a:endParaRPr lang="fa-IR"/>
          </a:p>
        </p:txBody>
      </p:sp>
      <p:sp>
        <p:nvSpPr>
          <p:cNvPr id="27" name="Slide Number Placeholder 26"/>
          <p:cNvSpPr>
            <a:spLocks noGrp="1"/>
          </p:cNvSpPr>
          <p:nvPr>
            <p:ph type="sldNum" sz="quarter" idx="12"/>
          </p:nvPr>
        </p:nvSpPr>
        <p:spPr/>
        <p:txBody>
          <a:bodyPr/>
          <a:lstStyle/>
          <a:p>
            <a:fld id="{34C89AA6-0D2B-4857-B2EF-17135E497062}" type="slidenum">
              <a:rPr lang="fa-IR" smtClean="0"/>
              <a:pPr/>
              <a:t>‹#›</a:t>
            </a:fld>
            <a:endParaRPr lang="fa-IR"/>
          </a:p>
        </p:txBody>
      </p:sp>
    </p:spTree>
  </p:cSld>
  <p:clrMapOvr>
    <a:overrideClrMapping bg1="dk1" tx1="lt1" bg2="dk2" tx2="lt2" accent1="accent1" accent2="accent2" accent3="accent3" accent4="accent4" accent5="accent5" accent6="accent6" hlink="hlink" folHlink="folHlink"/>
  </p:clrMapOvr>
  <p:transition>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1DE5DA2-0C3D-4660-8D9A-33CA7969015D}" type="datetimeFigureOut">
              <a:rPr lang="fa-IR" smtClean="0"/>
              <a:pPr/>
              <a:t>15/07/1441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34C89AA6-0D2B-4857-B2EF-17135E497062}" type="slidenum">
              <a:rPr lang="fa-IR" smtClean="0"/>
              <a:pPr/>
              <a:t>‹#›</a:t>
            </a:fld>
            <a:endParaRPr lang="fa-IR"/>
          </a:p>
        </p:txBody>
      </p:sp>
    </p:spTree>
  </p:cSld>
  <p:clrMapOvr>
    <a:masterClrMapping/>
  </p:clrMapOvr>
  <p:transition>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1DE5DA2-0C3D-4660-8D9A-33CA7969015D}" type="datetimeFigureOut">
              <a:rPr lang="fa-IR" smtClean="0"/>
              <a:pPr/>
              <a:t>15/07/1441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34C89AA6-0D2B-4857-B2EF-17135E497062}" type="slidenum">
              <a:rPr lang="fa-IR" smtClean="0"/>
              <a:pPr/>
              <a:t>‹#›</a:t>
            </a:fld>
            <a:endParaRPr lang="fa-IR"/>
          </a:p>
        </p:txBody>
      </p:sp>
    </p:spTree>
  </p:cSld>
  <p:clrMapOvr>
    <a:masterClrMapping/>
  </p:clrMapOvr>
  <p:transition>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1DE5DA2-0C3D-4660-8D9A-33CA7969015D}" type="datetimeFigureOut">
              <a:rPr lang="fa-IR" smtClean="0"/>
              <a:pPr/>
              <a:t>15/07/1441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34C89AA6-0D2B-4857-B2EF-17135E497062}" type="slidenum">
              <a:rPr lang="fa-IR" smtClean="0"/>
              <a:pPr/>
              <a:t>‹#›</a:t>
            </a:fld>
            <a:endParaRPr lang="fa-IR"/>
          </a:p>
        </p:txBody>
      </p:sp>
    </p:spTree>
  </p:cSld>
  <p:clrMapOvr>
    <a:masterClrMapping/>
  </p:clrMapOvr>
  <p:transition>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01DE5DA2-0C3D-4660-8D9A-33CA7969015D}" type="datetimeFigureOut">
              <a:rPr lang="fa-IR" smtClean="0"/>
              <a:pPr/>
              <a:t>15/07/1441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34C89AA6-0D2B-4857-B2EF-17135E497062}" type="slidenum">
              <a:rPr lang="fa-IR" smtClean="0"/>
              <a:pPr/>
              <a:t>‹#›</a:t>
            </a:fld>
            <a:endParaRPr lang="fa-IR"/>
          </a:p>
        </p:txBody>
      </p:sp>
    </p:spTree>
  </p:cSld>
  <p:clrMapOvr>
    <a:overrideClrMapping bg1="dk1" tx1="lt1" bg2="dk2" tx2="lt2" accent1="accent1" accent2="accent2" accent3="accent3" accent4="accent4" accent5="accent5" accent6="accent6" hlink="hlink" folHlink="folHlink"/>
  </p:clrMapOvr>
  <p:transition>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01DE5DA2-0C3D-4660-8D9A-33CA7969015D}" type="datetimeFigureOut">
              <a:rPr lang="fa-IR" smtClean="0"/>
              <a:pPr/>
              <a:t>15/07/1441</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34C89AA6-0D2B-4857-B2EF-17135E497062}" type="slidenum">
              <a:rPr lang="fa-IR" smtClean="0"/>
              <a:pPr/>
              <a:t>‹#›</a:t>
            </a:fld>
            <a:endParaRPr lang="fa-IR"/>
          </a:p>
        </p:txBody>
      </p:sp>
    </p:spTree>
  </p:cSld>
  <p:clrMapOvr>
    <a:masterClrMapping/>
  </p:clrMapOvr>
  <p:transition>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01DE5DA2-0C3D-4660-8D9A-33CA7969015D}" type="datetimeFigureOut">
              <a:rPr lang="fa-IR" smtClean="0"/>
              <a:pPr/>
              <a:t>15/07/1441</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34C89AA6-0D2B-4857-B2EF-17135E497062}" type="slidenum">
              <a:rPr lang="fa-IR" smtClean="0"/>
              <a:pPr/>
              <a:t>‹#›</a:t>
            </a:fld>
            <a:endParaRPr lang="fa-IR"/>
          </a:p>
        </p:txBody>
      </p:sp>
    </p:spTree>
  </p:cSld>
  <p:clrMapOvr>
    <a:masterClrMapping/>
  </p:clrMapOvr>
  <p:transition>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01DE5DA2-0C3D-4660-8D9A-33CA7969015D}" type="datetimeFigureOut">
              <a:rPr lang="fa-IR" smtClean="0"/>
              <a:pPr/>
              <a:t>15/07/1441</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34C89AA6-0D2B-4857-B2EF-17135E497062}" type="slidenum">
              <a:rPr lang="fa-IR" smtClean="0"/>
              <a:pPr/>
              <a:t>‹#›</a:t>
            </a:fld>
            <a:endParaRPr lang="fa-IR"/>
          </a:p>
        </p:txBody>
      </p:sp>
    </p:spTree>
  </p:cSld>
  <p:clrMapOvr>
    <a:masterClrMapping/>
  </p:clrMapOvr>
  <p:transition>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DE5DA2-0C3D-4660-8D9A-33CA7969015D}" type="datetimeFigureOut">
              <a:rPr lang="fa-IR" smtClean="0"/>
              <a:pPr/>
              <a:t>15/07/1441</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34C89AA6-0D2B-4857-B2EF-17135E497062}" type="slidenum">
              <a:rPr lang="fa-IR" smtClean="0"/>
              <a:pPr/>
              <a:t>‹#›</a:t>
            </a:fld>
            <a:endParaRPr lang="fa-IR"/>
          </a:p>
        </p:txBody>
      </p:sp>
    </p:spTree>
  </p:cSld>
  <p:clrMapOvr>
    <a:masterClrMapping/>
  </p:clrMapOvr>
  <p:transition>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01DE5DA2-0C3D-4660-8D9A-33CA7969015D}" type="datetimeFigureOut">
              <a:rPr lang="fa-IR" smtClean="0"/>
              <a:pPr/>
              <a:t>15/07/1441</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34C89AA6-0D2B-4857-B2EF-17135E497062}" type="slidenum">
              <a:rPr lang="fa-IR" smtClean="0"/>
              <a:pPr/>
              <a:t>‹#›</a:t>
            </a:fld>
            <a:endParaRPr lang="fa-IR"/>
          </a:p>
        </p:txBody>
      </p:sp>
    </p:spTree>
  </p:cSld>
  <p:clrMapOvr>
    <a:masterClrMapping/>
  </p:clrMapOvr>
  <p:transition>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01DE5DA2-0C3D-4660-8D9A-33CA7969015D}" type="datetimeFigureOut">
              <a:rPr lang="fa-IR" smtClean="0"/>
              <a:pPr/>
              <a:t>15/07/1441</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a:xfrm>
            <a:off x="8077200" y="6356350"/>
            <a:ext cx="609600" cy="365125"/>
          </a:xfrm>
        </p:spPr>
        <p:txBody>
          <a:bodyPr/>
          <a:lstStyle/>
          <a:p>
            <a:fld id="{34C89AA6-0D2B-4857-B2EF-17135E497062}" type="slidenum">
              <a:rPr lang="fa-IR" smtClean="0"/>
              <a:pPr/>
              <a:t>‹#›</a:t>
            </a:fld>
            <a:endParaRPr lang="fa-I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01DE5DA2-0C3D-4660-8D9A-33CA7969015D}" type="datetimeFigureOut">
              <a:rPr lang="fa-IR" smtClean="0"/>
              <a:pPr/>
              <a:t>15/07/1441</a:t>
            </a:fld>
            <a:endParaRPr lang="fa-I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fa-I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34C89AA6-0D2B-4857-B2EF-17135E497062}" type="slidenum">
              <a:rPr lang="fa-IR" smtClean="0"/>
              <a:pPr/>
              <a:t>‹#›</a:t>
            </a:fld>
            <a:endParaRPr lang="fa-I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p:pull/>
  </p:transition>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85729"/>
            <a:ext cx="7772400" cy="6143668"/>
          </a:xfrm>
        </p:spPr>
        <p:txBody>
          <a:bodyPr/>
          <a:lstStyle/>
          <a:p>
            <a:endParaRPr lang="fa-IR" dirty="0"/>
          </a:p>
        </p:txBody>
      </p:sp>
      <p:pic>
        <p:nvPicPr>
          <p:cNvPr id="1026" name="Picture 2" descr="C:\Documents and Settings\farzaneh\Desktop\Picture1.jpg"/>
          <p:cNvPicPr>
            <a:picLocks noChangeAspect="1" noChangeArrowheads="1"/>
          </p:cNvPicPr>
          <p:nvPr/>
        </p:nvPicPr>
        <p:blipFill>
          <a:blip r:embed="rId2" cstate="print"/>
          <a:srcRect/>
          <a:stretch>
            <a:fillRect/>
          </a:stretch>
        </p:blipFill>
        <p:spPr bwMode="auto">
          <a:xfrm>
            <a:off x="-304800" y="-228600"/>
            <a:ext cx="9753600" cy="7315200"/>
          </a:xfrm>
          <a:prstGeom prst="rect">
            <a:avLst/>
          </a:prstGeom>
          <a:noFill/>
        </p:spPr>
      </p:pic>
    </p:spTree>
  </p:cSld>
  <p:clrMapOvr>
    <a:masterClrMapping/>
  </p:clrMapOvr>
  <p:transition>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785794"/>
            <a:ext cx="8501122" cy="6357982"/>
          </a:xfrm>
        </p:spPr>
        <p:txBody>
          <a:bodyPr/>
          <a:lstStyle/>
          <a:p>
            <a:endParaRPr lang="fa-IR" dirty="0"/>
          </a:p>
          <a:p>
            <a:pPr algn="just"/>
            <a:r>
              <a:rPr lang="fa-IR" dirty="0"/>
              <a:t>در  ژنراتور ها و موتور های بزرگتر برای تامین جریان </a:t>
            </a:r>
            <a:r>
              <a:rPr lang="en-US" dirty="0"/>
              <a:t>Dc</a:t>
            </a:r>
            <a:r>
              <a:rPr lang="fa-IR" dirty="0"/>
              <a:t> میدان ماشین تحریک بدون جاروبک بکار می رود.تحریک بدون جاروبک یک ژنراتور</a:t>
            </a:r>
            <a:r>
              <a:rPr lang="en-US" dirty="0"/>
              <a:t>ac </a:t>
            </a:r>
            <a:r>
              <a:rPr lang="fa-IR" dirty="0"/>
              <a:t> کوچک است که مدار میدان ان در استاتور و مدار ارمینچران بر محور رتور سوار شده است . خروجی  سه فاز ژنراتور  تحریک توسط یک مدار یکسو کننده سه فاز که ان نیز روی محور ژنراتور سوار شده است  یکسو شده به مدار  میدان </a:t>
            </a:r>
            <a:r>
              <a:rPr lang="en-US" dirty="0"/>
              <a:t>dc</a:t>
            </a:r>
            <a:r>
              <a:rPr lang="fa-IR" dirty="0"/>
              <a:t> اصلی داده میشود با کنترل جریان کوچک </a:t>
            </a:r>
            <a:r>
              <a:rPr lang="en-US" dirty="0"/>
              <a:t>Dc</a:t>
            </a:r>
            <a:r>
              <a:rPr lang="fa-IR" dirty="0"/>
              <a:t>  میدان ژنراتور تحریک می توان جریان میدان اصلی را بدون استفاده از صفحه های لغزان  و جاروبک تنظیم کرد.</a:t>
            </a:r>
            <a:endParaRPr lang="en-US" dirty="0"/>
          </a:p>
          <a:p>
            <a:endParaRPr lang="fa-IR" dirty="0"/>
          </a:p>
        </p:txBody>
      </p:sp>
    </p:spTree>
  </p:cSld>
  <p:clrMapOvr>
    <a:masterClrMapping/>
  </p:clrMapOvr>
  <p:transition>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158" y="285728"/>
            <a:ext cx="8329642" cy="6286544"/>
          </a:xfrm>
        </p:spPr>
        <p:txBody>
          <a:bodyPr/>
          <a:lstStyle/>
          <a:p>
            <a:endParaRPr lang="fa-IR" dirty="0"/>
          </a:p>
          <a:p>
            <a:endParaRPr lang="fa-IR" sz="2000" b="1" dirty="0"/>
          </a:p>
          <a:p>
            <a:r>
              <a:rPr lang="fa-IR" sz="2000" b="1" dirty="0"/>
              <a:t>سیستمهای تحریک بدون جاروبک </a:t>
            </a:r>
            <a:r>
              <a:rPr lang="fa-IR" sz="2400" dirty="0"/>
              <a:t>(</a:t>
            </a:r>
            <a:r>
              <a:rPr lang="en-US" sz="2400" dirty="0"/>
              <a:t>BRUSH</a:t>
            </a:r>
            <a:r>
              <a:rPr lang="en-US" sz="2400" baseline="-25000" dirty="0"/>
              <a:t> </a:t>
            </a:r>
            <a:r>
              <a:rPr lang="en-US" sz="2400" dirty="0"/>
              <a:t>LESS EXCITATION SYSTEM</a:t>
            </a:r>
            <a:r>
              <a:rPr lang="fa-IR" sz="2400" dirty="0"/>
              <a:t>)</a:t>
            </a:r>
            <a:endParaRPr lang="en-US" sz="2400" dirty="0"/>
          </a:p>
          <a:p>
            <a:endParaRPr lang="fa-IR" dirty="0"/>
          </a:p>
          <a:p>
            <a:r>
              <a:rPr lang="fa-IR" dirty="0"/>
              <a:t>در مدار تحریک بدون جاروبک یک جریان کوچک سه فاز یکسو شده  به مدار میدان تحریک که در استاتور قرار دارد اعمال می شود  سپس خروجی مدار ارمیچر تحریک (در رتور )یکسو شده  برای تامین جریان میدان  ماشین اصلی به کار می رود.</a:t>
            </a:r>
            <a:endParaRPr lang="en-US" dirty="0"/>
          </a:p>
          <a:p>
            <a:pPr>
              <a:buNone/>
            </a:pPr>
            <a:endParaRPr lang="fa-IR" dirty="0"/>
          </a:p>
        </p:txBody>
      </p:sp>
    </p:spTree>
  </p:cSld>
  <p:clrMapOvr>
    <a:masterClrMapping/>
  </p:clrMapOvr>
  <p:transition>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Documents and Settings\farzaneh\Desktop\t.bmp"/>
          <p:cNvPicPr/>
          <p:nvPr/>
        </p:nvPicPr>
        <p:blipFill>
          <a:blip r:embed="rId2" cstate="print"/>
          <a:srcRect t="4656" r="22723" b="15299"/>
          <a:stretch>
            <a:fillRect/>
          </a:stretch>
        </p:blipFill>
        <p:spPr bwMode="auto">
          <a:xfrm>
            <a:off x="285721" y="1071546"/>
            <a:ext cx="8286808" cy="5786453"/>
          </a:xfrm>
          <a:prstGeom prst="rect">
            <a:avLst/>
          </a:prstGeom>
          <a:noFill/>
          <a:ln w="9525">
            <a:noFill/>
            <a:miter lim="800000"/>
            <a:headEnd/>
            <a:tailEnd/>
          </a:ln>
        </p:spPr>
      </p:pic>
    </p:spTree>
  </p:cSld>
  <p:clrMapOvr>
    <a:masterClrMapping/>
  </p:clrMapOvr>
  <p:transition>
    <p:pull/>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7166"/>
            <a:ext cx="8229600" cy="6072230"/>
          </a:xfrm>
        </p:spPr>
        <p:txBody>
          <a:bodyPr/>
          <a:lstStyle/>
          <a:p>
            <a:pPr>
              <a:buNone/>
            </a:pPr>
            <a:r>
              <a:rPr lang="fa-IR" dirty="0"/>
              <a:t>مدار معادل موتور سنکرون سه  فاز:</a:t>
            </a:r>
            <a:endParaRPr lang="en-US" dirty="0"/>
          </a:p>
          <a:p>
            <a:pPr>
              <a:buNone/>
            </a:pPr>
            <a:endParaRPr lang="fa-IR" dirty="0"/>
          </a:p>
        </p:txBody>
      </p:sp>
      <p:pic>
        <p:nvPicPr>
          <p:cNvPr id="4" name="Picture 3" descr="C:\Documents and Settings\farzaneh\Desktop\y.bmp"/>
          <p:cNvPicPr/>
          <p:nvPr/>
        </p:nvPicPr>
        <p:blipFill>
          <a:blip r:embed="rId2" cstate="print"/>
          <a:srcRect l="14292" t="20399" r="15411" b="12417"/>
          <a:stretch>
            <a:fillRect/>
          </a:stretch>
        </p:blipFill>
        <p:spPr bwMode="auto">
          <a:xfrm>
            <a:off x="1142976" y="1142984"/>
            <a:ext cx="7143800" cy="5214974"/>
          </a:xfrm>
          <a:prstGeom prst="rect">
            <a:avLst/>
          </a:prstGeom>
          <a:noFill/>
          <a:ln w="9525">
            <a:noFill/>
            <a:miter lim="800000"/>
            <a:headEnd/>
            <a:tailEnd/>
          </a:ln>
        </p:spPr>
      </p:pic>
    </p:spTree>
  </p:cSld>
  <p:clrMapOvr>
    <a:masterClrMapping/>
  </p:clrMapOvr>
  <p:transition>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72198" y="1000108"/>
            <a:ext cx="2614602" cy="3643338"/>
          </a:xfrm>
        </p:spPr>
        <p:txBody>
          <a:bodyPr>
            <a:normAutofit/>
          </a:bodyPr>
          <a:lstStyle/>
          <a:p>
            <a:pPr>
              <a:buNone/>
            </a:pPr>
            <a:r>
              <a:rPr lang="en-US" sz="2400" dirty="0"/>
              <a:t>R</a:t>
            </a:r>
            <a:r>
              <a:rPr lang="en-US" sz="2400" baseline="-25000" dirty="0"/>
              <a:t>a</a:t>
            </a:r>
            <a:r>
              <a:rPr lang="fa-IR" sz="2400" baseline="-25000" dirty="0"/>
              <a:t>: </a:t>
            </a:r>
            <a:r>
              <a:rPr lang="fa-IR" sz="2400" dirty="0"/>
              <a:t>مقاومت ارمیچر در هر فاز</a:t>
            </a:r>
          </a:p>
          <a:p>
            <a:pPr>
              <a:buNone/>
            </a:pPr>
            <a:r>
              <a:rPr lang="en-US" sz="2800" dirty="0"/>
              <a:t>X</a:t>
            </a:r>
            <a:r>
              <a:rPr lang="en-US" sz="2800" baseline="-25000" dirty="0"/>
              <a:t>S</a:t>
            </a:r>
            <a:r>
              <a:rPr lang="fa-IR" sz="2800" baseline="-25000" dirty="0"/>
              <a:t>: </a:t>
            </a:r>
            <a:r>
              <a:rPr lang="fa-IR" sz="3600" baseline="-25000" dirty="0"/>
              <a:t>راکتانس سنکرون در هر فاز</a:t>
            </a:r>
          </a:p>
          <a:p>
            <a:pPr>
              <a:buNone/>
            </a:pPr>
            <a:r>
              <a:rPr lang="en-US" sz="2800" dirty="0" err="1"/>
              <a:t>X</a:t>
            </a:r>
            <a:r>
              <a:rPr lang="en-US" sz="2800" baseline="-25000" dirty="0" err="1"/>
              <a:t>a</a:t>
            </a:r>
            <a:r>
              <a:rPr lang="fa-IR" sz="2800" baseline="-25000" dirty="0"/>
              <a:t>: </a:t>
            </a:r>
            <a:r>
              <a:rPr lang="fa-IR" sz="2800" dirty="0"/>
              <a:t>راکتانس خود القایی ماشین </a:t>
            </a:r>
            <a:endParaRPr lang="en-US" sz="2800" dirty="0"/>
          </a:p>
          <a:p>
            <a:pPr>
              <a:buNone/>
            </a:pPr>
            <a:r>
              <a:rPr lang="en-US" sz="2800" dirty="0"/>
              <a:t>X</a:t>
            </a:r>
            <a:r>
              <a:rPr lang="fa-IR" sz="2800" dirty="0"/>
              <a:t>: اثر عکس العمل ارمیچر</a:t>
            </a:r>
            <a:endParaRPr lang="en-US" sz="2800" dirty="0"/>
          </a:p>
          <a:p>
            <a:pPr>
              <a:buNone/>
            </a:pPr>
            <a:endParaRPr lang="fa-IR" sz="2800" dirty="0"/>
          </a:p>
        </p:txBody>
      </p:sp>
      <p:pic>
        <p:nvPicPr>
          <p:cNvPr id="5" name="Content Placeholder 3" descr="C:\Documents and Settings\farzaneh\Desktop\s.bmp"/>
          <p:cNvPicPr>
            <a:picLocks/>
          </p:cNvPicPr>
          <p:nvPr/>
        </p:nvPicPr>
        <p:blipFill>
          <a:blip r:embed="rId2" cstate="print"/>
          <a:srcRect l="10802" t="11530" r="46820" b="55432"/>
          <a:stretch>
            <a:fillRect/>
          </a:stretch>
        </p:blipFill>
        <p:spPr bwMode="auto">
          <a:xfrm>
            <a:off x="357158" y="928670"/>
            <a:ext cx="5857916" cy="5715040"/>
          </a:xfrm>
          <a:prstGeom prst="rect">
            <a:avLst/>
          </a:prstGeom>
          <a:noFill/>
          <a:ln w="9525">
            <a:noFill/>
            <a:miter lim="800000"/>
            <a:headEnd/>
            <a:tailEnd/>
          </a:ln>
        </p:spPr>
      </p:pic>
    </p:spTree>
  </p:cSld>
  <p:clrMapOvr>
    <a:masterClrMapping/>
  </p:clrMapOvr>
  <p:transition>
    <p:pull/>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Documents and Settings\farzaneh\Desktop\i.bmp"/>
          <p:cNvPicPr>
            <a:picLocks noGrp="1"/>
          </p:cNvPicPr>
          <p:nvPr>
            <p:ph idx="1"/>
          </p:nvPr>
        </p:nvPicPr>
        <p:blipFill>
          <a:blip r:embed="rId2" cstate="print"/>
          <a:srcRect l="15289" t="40798" r="13084" b="32816"/>
          <a:stretch>
            <a:fillRect/>
          </a:stretch>
        </p:blipFill>
        <p:spPr bwMode="auto">
          <a:xfrm>
            <a:off x="357158" y="1357298"/>
            <a:ext cx="8501122" cy="4572032"/>
          </a:xfrm>
          <a:prstGeom prst="rect">
            <a:avLst/>
          </a:prstGeom>
          <a:noFill/>
          <a:ln w="9525">
            <a:noFill/>
            <a:miter lim="800000"/>
            <a:headEnd/>
            <a:tailEnd/>
          </a:ln>
        </p:spPr>
      </p:pic>
      <p:sp>
        <p:nvSpPr>
          <p:cNvPr id="3" name="TextBox 2"/>
          <p:cNvSpPr txBox="1"/>
          <p:nvPr/>
        </p:nvSpPr>
        <p:spPr>
          <a:xfrm>
            <a:off x="2857488" y="500042"/>
            <a:ext cx="5715040" cy="584775"/>
          </a:xfrm>
          <a:prstGeom prst="rect">
            <a:avLst/>
          </a:prstGeom>
          <a:noFill/>
        </p:spPr>
        <p:txBody>
          <a:bodyPr wrap="square" rtlCol="1">
            <a:spAutoFit/>
          </a:bodyPr>
          <a:lstStyle/>
          <a:p>
            <a:r>
              <a:rPr lang="fa-IR" sz="3200" dirty="0"/>
              <a:t>مدار معادل موتور سنکرون:</a:t>
            </a:r>
          </a:p>
        </p:txBody>
      </p:sp>
    </p:spTree>
  </p:cSld>
  <p:clrMapOvr>
    <a:masterClrMapping/>
  </p:clrMapOvr>
  <p:transition>
    <p:pull/>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4290"/>
            <a:ext cx="8229600" cy="6110310"/>
          </a:xfrm>
        </p:spPr>
        <p:txBody>
          <a:bodyPr/>
          <a:lstStyle/>
          <a:p>
            <a:pPr>
              <a:buNone/>
            </a:pPr>
            <a:r>
              <a:rPr lang="fa-IR" sz="2800" dirty="0">
                <a:latin typeface="Calibri" pitchFamily="34" charset="0"/>
                <a:ea typeface="Calibri" pitchFamily="34" charset="0"/>
                <a:cs typeface="Arial" pitchFamily="34" charset="0"/>
              </a:rPr>
              <a:t> </a:t>
            </a:r>
          </a:p>
          <a:p>
            <a:pPr>
              <a:buNone/>
            </a:pPr>
            <a:r>
              <a:rPr lang="fa-IR" sz="2800" dirty="0">
                <a:latin typeface="Calibri" pitchFamily="34" charset="0"/>
                <a:ea typeface="Calibri" pitchFamily="34" charset="0"/>
                <a:cs typeface="Arial" pitchFamily="34" charset="0"/>
              </a:rPr>
              <a:t>نمودار برداری موتور سنکرون :</a:t>
            </a:r>
          </a:p>
          <a:p>
            <a:pPr>
              <a:buNone/>
            </a:pPr>
            <a:endParaRPr lang="fa-IR" sz="2800" dirty="0">
              <a:latin typeface="Calibri" pitchFamily="34" charset="0"/>
              <a:ea typeface="Calibri" pitchFamily="34" charset="0"/>
              <a:cs typeface="Arial" pitchFamily="34" charset="0"/>
            </a:endParaRPr>
          </a:p>
          <a:p>
            <a:pPr>
              <a:buNone/>
            </a:pPr>
            <a:r>
              <a:rPr lang="fa-IR" dirty="0"/>
              <a:t>الف)بار با ضریب توان پس فاز</a:t>
            </a:r>
            <a:endParaRPr lang="en-US" dirty="0"/>
          </a:p>
          <a:p>
            <a:pPr>
              <a:buNone/>
            </a:pPr>
            <a:r>
              <a:rPr lang="en-US" dirty="0"/>
              <a:t>S</a:t>
            </a:r>
            <a:r>
              <a:rPr lang="fa-IR" dirty="0"/>
              <a:t> :زاویه گشتاور </a:t>
            </a:r>
          </a:p>
        </p:txBody>
      </p:sp>
      <p:pic>
        <p:nvPicPr>
          <p:cNvPr id="4" name="Picture 3" descr="C:\Documents and Settings\farzaneh\Desktop\p.bmp"/>
          <p:cNvPicPr/>
          <p:nvPr/>
        </p:nvPicPr>
        <p:blipFill>
          <a:blip r:embed="rId2" cstate="print"/>
          <a:srcRect l="50521" t="68645" r="5107"/>
          <a:stretch>
            <a:fillRect/>
          </a:stretch>
        </p:blipFill>
        <p:spPr bwMode="auto">
          <a:xfrm>
            <a:off x="0" y="1071546"/>
            <a:ext cx="4071966" cy="5429288"/>
          </a:xfrm>
          <a:prstGeom prst="rect">
            <a:avLst/>
          </a:prstGeom>
          <a:noFill/>
          <a:ln w="9525">
            <a:noFill/>
            <a:miter lim="800000"/>
            <a:headEnd/>
            <a:tailEnd/>
          </a:ln>
        </p:spPr>
      </p:pic>
      <p:pic>
        <p:nvPicPr>
          <p:cNvPr id="6" name="Picture 5" descr="C:\Documents and Settings\farzaneh\Desktop\j.bmp"/>
          <p:cNvPicPr/>
          <p:nvPr/>
        </p:nvPicPr>
        <p:blipFill>
          <a:blip r:embed="rId3" cstate="print"/>
          <a:srcRect l="1662" t="13747" r="52304" b="73614"/>
          <a:stretch>
            <a:fillRect/>
          </a:stretch>
        </p:blipFill>
        <p:spPr bwMode="auto">
          <a:xfrm>
            <a:off x="4000496" y="2928934"/>
            <a:ext cx="4676799" cy="1985975"/>
          </a:xfrm>
          <a:prstGeom prst="rect">
            <a:avLst/>
          </a:prstGeom>
          <a:noFill/>
          <a:ln w="9525">
            <a:noFill/>
            <a:miter lim="800000"/>
            <a:headEnd/>
            <a:tailEnd/>
          </a:ln>
        </p:spPr>
      </p:pic>
    </p:spTree>
  </p:cSld>
  <p:clrMapOvr>
    <a:masterClrMapping/>
  </p:clrMapOvr>
  <p:transition>
    <p:pull/>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Documents and Settings\farzaneh\Desktop\p.bmp"/>
          <p:cNvPicPr>
            <a:picLocks noGrp="1"/>
          </p:cNvPicPr>
          <p:nvPr>
            <p:ph idx="1"/>
          </p:nvPr>
        </p:nvPicPr>
        <p:blipFill>
          <a:blip r:embed="rId2" cstate="print"/>
          <a:srcRect l="50521" t="38803" r="5107" b="27030"/>
          <a:stretch>
            <a:fillRect/>
          </a:stretch>
        </p:blipFill>
        <p:spPr bwMode="auto">
          <a:xfrm>
            <a:off x="0" y="714356"/>
            <a:ext cx="3786215" cy="5000660"/>
          </a:xfrm>
          <a:prstGeom prst="rect">
            <a:avLst/>
          </a:prstGeom>
          <a:noFill/>
          <a:ln w="9525">
            <a:noFill/>
            <a:miter lim="800000"/>
            <a:headEnd/>
            <a:tailEnd/>
          </a:ln>
        </p:spPr>
      </p:pic>
      <p:sp>
        <p:nvSpPr>
          <p:cNvPr id="5" name="TextBox 4"/>
          <p:cNvSpPr txBox="1"/>
          <p:nvPr/>
        </p:nvSpPr>
        <p:spPr>
          <a:xfrm>
            <a:off x="3000364" y="571480"/>
            <a:ext cx="5857916" cy="523220"/>
          </a:xfrm>
          <a:prstGeom prst="rect">
            <a:avLst/>
          </a:prstGeom>
          <a:noFill/>
        </p:spPr>
        <p:txBody>
          <a:bodyPr wrap="square" rtlCol="1">
            <a:spAutoFit/>
          </a:bodyPr>
          <a:lstStyle/>
          <a:p>
            <a:r>
              <a:rPr lang="fa-IR" sz="2800" dirty="0"/>
              <a:t>ب) بار با ضریب توان پس. فاز</a:t>
            </a:r>
          </a:p>
        </p:txBody>
      </p:sp>
      <p:sp>
        <p:nvSpPr>
          <p:cNvPr id="6" name="TextBox 5"/>
          <p:cNvSpPr txBox="1"/>
          <p:nvPr/>
        </p:nvSpPr>
        <p:spPr>
          <a:xfrm>
            <a:off x="3357522" y="6000768"/>
            <a:ext cx="5786478" cy="461665"/>
          </a:xfrm>
          <a:prstGeom prst="rect">
            <a:avLst/>
          </a:prstGeom>
          <a:noFill/>
        </p:spPr>
        <p:txBody>
          <a:bodyPr wrap="square" rtlCol="1">
            <a:spAutoFit/>
          </a:bodyPr>
          <a:lstStyle/>
          <a:p>
            <a:r>
              <a:rPr lang="fa-IR" sz="2400" dirty="0"/>
              <a:t>ج) بار با ضریب توان واحد: به عهده خود دانشجو </a:t>
            </a:r>
          </a:p>
        </p:txBody>
      </p:sp>
      <p:grpSp>
        <p:nvGrpSpPr>
          <p:cNvPr id="11" name="Group 10"/>
          <p:cNvGrpSpPr/>
          <p:nvPr/>
        </p:nvGrpSpPr>
        <p:grpSpPr>
          <a:xfrm>
            <a:off x="3500430" y="1071546"/>
            <a:ext cx="5643570" cy="4886048"/>
            <a:chOff x="3500430" y="1785926"/>
            <a:chExt cx="5643570" cy="5071828"/>
          </a:xfrm>
        </p:grpSpPr>
        <p:pic>
          <p:nvPicPr>
            <p:cNvPr id="3" name="Picture 2" descr="C:\Documents and Settings\farzaneh\Desktop\j.bmp"/>
            <p:cNvPicPr/>
            <p:nvPr/>
          </p:nvPicPr>
          <p:blipFill>
            <a:blip r:embed="rId3" cstate="print"/>
            <a:srcRect l="1662" t="24612" r="52304" b="42350"/>
            <a:stretch>
              <a:fillRect/>
            </a:stretch>
          </p:blipFill>
          <p:spPr bwMode="auto">
            <a:xfrm>
              <a:off x="3500430" y="1785926"/>
              <a:ext cx="5429256" cy="3786214"/>
            </a:xfrm>
            <a:prstGeom prst="rect">
              <a:avLst/>
            </a:prstGeom>
            <a:noFill/>
            <a:ln w="9525">
              <a:noFill/>
              <a:miter lim="800000"/>
              <a:headEnd/>
              <a:tailEnd/>
            </a:ln>
          </p:spPr>
        </p:pic>
        <p:sp>
          <p:nvSpPr>
            <p:cNvPr id="7" name="TextBox 6"/>
            <p:cNvSpPr txBox="1"/>
            <p:nvPr/>
          </p:nvSpPr>
          <p:spPr>
            <a:xfrm>
              <a:off x="6500826" y="5345330"/>
              <a:ext cx="2428892" cy="400110"/>
            </a:xfrm>
            <a:prstGeom prst="rect">
              <a:avLst/>
            </a:prstGeom>
            <a:noFill/>
          </p:spPr>
          <p:txBody>
            <a:bodyPr wrap="square" rtlCol="1">
              <a:spAutoFit/>
            </a:bodyPr>
            <a:lstStyle/>
            <a:p>
              <a:r>
                <a:rPr lang="en-US" sz="2000" dirty="0"/>
                <a:t>Br</a:t>
              </a:r>
              <a:r>
                <a:rPr lang="fa-IR" sz="2000" dirty="0"/>
                <a:t>:میدان مغناطیسی رتور</a:t>
              </a:r>
            </a:p>
          </p:txBody>
        </p:sp>
        <p:sp>
          <p:nvSpPr>
            <p:cNvPr id="8" name="TextBox 7"/>
            <p:cNvSpPr txBox="1"/>
            <p:nvPr/>
          </p:nvSpPr>
          <p:spPr>
            <a:xfrm>
              <a:off x="6286480" y="5716101"/>
              <a:ext cx="2857520" cy="400110"/>
            </a:xfrm>
            <a:prstGeom prst="rect">
              <a:avLst/>
            </a:prstGeom>
            <a:noFill/>
          </p:spPr>
          <p:txBody>
            <a:bodyPr wrap="square" rtlCol="1">
              <a:spAutoFit/>
            </a:bodyPr>
            <a:lstStyle/>
            <a:p>
              <a:r>
                <a:rPr lang="en-US" sz="2000" dirty="0" err="1"/>
                <a:t>Bnet</a:t>
              </a:r>
              <a:r>
                <a:rPr lang="fa-IR" sz="2000" dirty="0"/>
                <a:t>: میدان مغناطیسی برایند</a:t>
              </a:r>
            </a:p>
          </p:txBody>
        </p:sp>
        <p:sp>
          <p:nvSpPr>
            <p:cNvPr id="10" name="TextBox 9"/>
            <p:cNvSpPr txBox="1"/>
            <p:nvPr/>
          </p:nvSpPr>
          <p:spPr>
            <a:xfrm>
              <a:off x="6286480" y="6457644"/>
              <a:ext cx="2857520" cy="400110"/>
            </a:xfrm>
            <a:prstGeom prst="rect">
              <a:avLst/>
            </a:prstGeom>
            <a:noFill/>
          </p:spPr>
          <p:txBody>
            <a:bodyPr wrap="square" rtlCol="1">
              <a:spAutoFit/>
            </a:bodyPr>
            <a:lstStyle/>
            <a:p>
              <a:r>
                <a:rPr lang="en-US" sz="2000" dirty="0"/>
                <a:t>Bs </a:t>
              </a:r>
              <a:r>
                <a:rPr lang="fa-IR" sz="2000" dirty="0"/>
                <a:t>: میدان مغناطیسی استاتور</a:t>
              </a:r>
            </a:p>
          </p:txBody>
        </p:sp>
      </p:grpSp>
      <p:sp>
        <p:nvSpPr>
          <p:cNvPr id="12" name="TextBox 11"/>
          <p:cNvSpPr txBox="1"/>
          <p:nvPr/>
        </p:nvSpPr>
        <p:spPr>
          <a:xfrm>
            <a:off x="5857852" y="5214950"/>
            <a:ext cx="3286148" cy="400110"/>
          </a:xfrm>
          <a:prstGeom prst="rect">
            <a:avLst/>
          </a:prstGeom>
          <a:noFill/>
        </p:spPr>
        <p:txBody>
          <a:bodyPr wrap="square" rtlCol="1">
            <a:spAutoFit/>
          </a:bodyPr>
          <a:lstStyle/>
          <a:p>
            <a:r>
              <a:rPr lang="en-US" sz="2000" dirty="0" err="1"/>
              <a:t>Escat</a:t>
            </a:r>
            <a:r>
              <a:rPr lang="fa-IR" sz="2000" dirty="0"/>
              <a:t>: ولتاژ عکس العمل ارمیچر</a:t>
            </a:r>
          </a:p>
        </p:txBody>
      </p:sp>
    </p:spTree>
  </p:cSld>
  <p:clrMapOvr>
    <a:masterClrMapping/>
  </p:clrMapOvr>
  <p:transition>
    <p:pull/>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4290"/>
            <a:ext cx="8229600" cy="6357982"/>
          </a:xfrm>
        </p:spPr>
        <p:txBody>
          <a:bodyPr/>
          <a:lstStyle/>
          <a:p>
            <a:endParaRPr lang="fa-IR" dirty="0"/>
          </a:p>
          <a:p>
            <a:r>
              <a:rPr lang="fa-IR" dirty="0"/>
              <a:t>موتور سنکرون  از دید میدان مغناطیسی:</a:t>
            </a:r>
            <a:endParaRPr lang="en-US" dirty="0"/>
          </a:p>
          <a:p>
            <a:r>
              <a:rPr lang="fa-IR" dirty="0"/>
              <a:t>نمودار فیزوری متناظر با کار موتور به قرار روبرو است .</a:t>
            </a:r>
            <a:endParaRPr lang="en-US" dirty="0"/>
          </a:p>
          <a:p>
            <a:pPr>
              <a:buNone/>
            </a:pPr>
            <a:endParaRPr lang="fa-IR" dirty="0"/>
          </a:p>
        </p:txBody>
      </p:sp>
      <p:pic>
        <p:nvPicPr>
          <p:cNvPr id="4" name="Picture 3" descr="C:\Documents and Settings\farzaneh\Desktop\f.bmp"/>
          <p:cNvPicPr/>
          <p:nvPr/>
        </p:nvPicPr>
        <p:blipFill>
          <a:blip r:embed="rId2" cstate="print"/>
          <a:srcRect t="58315" r="15910" b="1996"/>
          <a:stretch>
            <a:fillRect/>
          </a:stretch>
        </p:blipFill>
        <p:spPr bwMode="auto">
          <a:xfrm>
            <a:off x="357158" y="1928802"/>
            <a:ext cx="8572528" cy="3357586"/>
          </a:xfrm>
          <a:prstGeom prst="rect">
            <a:avLst/>
          </a:prstGeom>
          <a:noFill/>
          <a:ln w="9525">
            <a:noFill/>
            <a:miter lim="800000"/>
            <a:headEnd/>
            <a:tailEnd/>
          </a:ln>
        </p:spPr>
      </p:pic>
      <p:pic>
        <p:nvPicPr>
          <p:cNvPr id="6" name="Picture 5" descr="C:\Documents and Settings\farzaneh\Desktop\j.bmp"/>
          <p:cNvPicPr/>
          <p:nvPr/>
        </p:nvPicPr>
        <p:blipFill>
          <a:blip r:embed="rId3" cstate="print"/>
          <a:srcRect l="2327" t="58093" r="51474" b="27495"/>
          <a:stretch>
            <a:fillRect/>
          </a:stretch>
        </p:blipFill>
        <p:spPr bwMode="auto">
          <a:xfrm>
            <a:off x="1428728" y="5000636"/>
            <a:ext cx="6000792" cy="1595447"/>
          </a:xfrm>
          <a:prstGeom prst="rect">
            <a:avLst/>
          </a:prstGeom>
          <a:noFill/>
          <a:ln w="9525">
            <a:noFill/>
            <a:miter lim="800000"/>
            <a:headEnd/>
            <a:tailEnd/>
          </a:ln>
        </p:spPr>
      </p:pic>
    </p:spTree>
  </p:cSld>
  <p:clrMapOvr>
    <a:masterClrMapping/>
  </p:clrMapOvr>
  <p:transition>
    <p:pull/>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357166"/>
            <a:ext cx="8401080" cy="6143668"/>
          </a:xfrm>
        </p:spPr>
        <p:txBody>
          <a:bodyPr/>
          <a:lstStyle/>
          <a:p>
            <a:endParaRPr lang="fa-IR" i="1" dirty="0"/>
          </a:p>
          <a:p>
            <a:pPr algn="just"/>
            <a:endParaRPr lang="fa-IR" i="1" dirty="0"/>
          </a:p>
          <a:p>
            <a:pPr algn="just"/>
            <a:r>
              <a:rPr lang="en-US" dirty="0"/>
              <a:t>Br</a:t>
            </a:r>
            <a:r>
              <a:rPr lang="en-US" i="1" dirty="0"/>
              <a:t> </a:t>
            </a:r>
            <a:r>
              <a:rPr lang="fa-IR" i="1" dirty="0"/>
              <a:t>متناظ</a:t>
            </a:r>
            <a:r>
              <a:rPr lang="fa-IR" dirty="0"/>
              <a:t>ر با </a:t>
            </a:r>
            <a:r>
              <a:rPr lang="en-US" dirty="0"/>
              <a:t>Ea </a:t>
            </a:r>
            <a:r>
              <a:rPr lang="fa-IR" dirty="0"/>
              <a:t> و آن را تولید می کند  و </a:t>
            </a:r>
            <a:r>
              <a:rPr lang="en-US" dirty="0" err="1"/>
              <a:t>Bnet</a:t>
            </a:r>
            <a:r>
              <a:rPr lang="fa-IR" dirty="0"/>
              <a:t>  متناظر با </a:t>
            </a:r>
            <a:r>
              <a:rPr lang="en-US" dirty="0" err="1"/>
              <a:t>vφ</a:t>
            </a:r>
            <a:endParaRPr lang="en-US" dirty="0"/>
          </a:p>
          <a:p>
            <a:pPr algn="just">
              <a:buNone/>
            </a:pPr>
            <a:r>
              <a:rPr lang="fa-IR" dirty="0"/>
              <a:t> آن را تولید می کند و </a:t>
            </a:r>
            <a:r>
              <a:rPr lang="en-US" dirty="0"/>
              <a:t>Bs</a:t>
            </a:r>
            <a:r>
              <a:rPr lang="fa-IR" dirty="0"/>
              <a:t>  متناظر با </a:t>
            </a:r>
            <a:r>
              <a:rPr lang="en-US" dirty="0" err="1"/>
              <a:t>JXsIa</a:t>
            </a:r>
            <a:r>
              <a:rPr lang="en-US" dirty="0"/>
              <a:t> </a:t>
            </a:r>
            <a:r>
              <a:rPr lang="fa-IR" dirty="0"/>
              <a:t> می باشد</a:t>
            </a:r>
            <a:endParaRPr lang="en-US" dirty="0"/>
          </a:p>
          <a:p>
            <a:pPr algn="just">
              <a:buNone/>
            </a:pPr>
            <a:r>
              <a:rPr lang="fa-IR" dirty="0"/>
              <a:t>در موتور </a:t>
            </a:r>
            <a:r>
              <a:rPr lang="en-US" dirty="0"/>
              <a:t>Ea </a:t>
            </a:r>
            <a:r>
              <a:rPr lang="fa-IR" dirty="0"/>
              <a:t>عقب تر از </a:t>
            </a:r>
            <a:r>
              <a:rPr lang="en-US" sz="3200" dirty="0" err="1"/>
              <a:t>v</a:t>
            </a:r>
            <a:r>
              <a:rPr lang="en-US" sz="2800" dirty="0" err="1"/>
              <a:t>φ</a:t>
            </a:r>
            <a:r>
              <a:rPr lang="en-US" dirty="0"/>
              <a:t> </a:t>
            </a:r>
            <a:r>
              <a:rPr lang="fa-IR" dirty="0"/>
              <a:t> و</a:t>
            </a:r>
            <a:r>
              <a:rPr lang="en-US" b="1" dirty="0"/>
              <a:t> B</a:t>
            </a:r>
            <a:r>
              <a:rPr lang="en-US" b="1" baseline="-25000" dirty="0"/>
              <a:t>R</a:t>
            </a:r>
            <a:r>
              <a:rPr lang="en-US" dirty="0"/>
              <a:t> </a:t>
            </a:r>
            <a:r>
              <a:rPr lang="fa-IR" dirty="0"/>
              <a:t> عقبتر از </a:t>
            </a:r>
            <a:r>
              <a:rPr lang="en-US" dirty="0" err="1"/>
              <a:t>Bnet</a:t>
            </a:r>
            <a:r>
              <a:rPr lang="en-US" dirty="0"/>
              <a:t> </a:t>
            </a:r>
            <a:r>
              <a:rPr lang="fa-IR" dirty="0"/>
              <a:t> قرار گیرد.</a:t>
            </a:r>
            <a:endParaRPr lang="en-US" dirty="0"/>
          </a:p>
          <a:p>
            <a:pPr algn="just">
              <a:buNone/>
            </a:pPr>
            <a:r>
              <a:rPr lang="en-US" dirty="0" err="1"/>
              <a:t>Bnet</a:t>
            </a:r>
            <a:r>
              <a:rPr lang="fa-IR" dirty="0"/>
              <a:t> در میدان مغناطیسی بر آیندی که برابر است با میدان مغناطیسی رتور و استاتور</a:t>
            </a:r>
            <a:endParaRPr lang="en-US" dirty="0"/>
          </a:p>
          <a:p>
            <a:pPr algn="just">
              <a:buNone/>
            </a:pPr>
            <a:endParaRPr lang="en-US" dirty="0"/>
          </a:p>
          <a:p>
            <a:pPr algn="just">
              <a:buNone/>
            </a:pPr>
            <a:r>
              <a:rPr lang="fa-IR" dirty="0"/>
              <a:t>                              </a:t>
            </a:r>
            <a:endParaRPr lang="en-US" dirty="0"/>
          </a:p>
          <a:p>
            <a:endParaRPr lang="fa-IR" dirty="0"/>
          </a:p>
        </p:txBody>
      </p:sp>
      <p:pic>
        <p:nvPicPr>
          <p:cNvPr id="5" name="Picture 4" descr="C:\Documents and Settings\farzaneh\Desktop\3.bmp"/>
          <p:cNvPicPr/>
          <p:nvPr/>
        </p:nvPicPr>
        <p:blipFill>
          <a:blip r:embed="rId2" cstate="print"/>
          <a:srcRect t="50998" r="69255" b="37694"/>
          <a:stretch>
            <a:fillRect/>
          </a:stretch>
        </p:blipFill>
        <p:spPr bwMode="auto">
          <a:xfrm>
            <a:off x="785786" y="4071942"/>
            <a:ext cx="5214973" cy="1500198"/>
          </a:xfrm>
          <a:prstGeom prst="rect">
            <a:avLst/>
          </a:prstGeom>
          <a:noFill/>
          <a:ln w="9525">
            <a:noFill/>
            <a:miter lim="800000"/>
            <a:headEnd/>
            <a:tailEnd/>
          </a:ln>
        </p:spPr>
      </p:pic>
      <p:sp>
        <p:nvSpPr>
          <p:cNvPr id="266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p>
        </p:txBody>
      </p:sp>
      <p:sp>
        <p:nvSpPr>
          <p:cNvPr id="26627" name="Rectangle 3"/>
          <p:cNvSpPr>
            <a:spLocks noChangeArrowheads="1"/>
          </p:cNvSpPr>
          <p:nvPr/>
        </p:nvSpPr>
        <p:spPr bwMode="auto">
          <a:xfrm>
            <a:off x="0" y="6667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a:ln>
                <a:noFill/>
              </a:ln>
              <a:solidFill>
                <a:schemeClr val="tx1"/>
              </a:solidFill>
              <a:effectLst/>
              <a:latin typeface="Arial" pitchFamily="34" charset="0"/>
              <a:cs typeface="Arial" pitchFamily="34" charset="0"/>
            </a:endParaRPr>
          </a:p>
        </p:txBody>
      </p:sp>
      <p:sp>
        <p:nvSpPr>
          <p:cNvPr id="2662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p>
        </p:txBody>
      </p:sp>
      <p:sp>
        <p:nvSpPr>
          <p:cNvPr id="26630" name="Rectangle 6"/>
          <p:cNvSpPr>
            <a:spLocks noChangeArrowheads="1"/>
          </p:cNvSpPr>
          <p:nvPr/>
        </p:nvSpPr>
        <p:spPr bwMode="auto">
          <a:xfrm>
            <a:off x="0" y="6667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a:ln>
                <a:noFill/>
              </a:ln>
              <a:solidFill>
                <a:schemeClr val="tx1"/>
              </a:solidFill>
              <a:effectLst/>
              <a:latin typeface="Arial" pitchFamily="34" charset="0"/>
              <a:cs typeface="Arial" pitchFamily="34" charset="0"/>
            </a:endParaRPr>
          </a:p>
        </p:txBody>
      </p:sp>
    </p:spTree>
  </p:cSld>
  <p:clrMapOvr>
    <a:masterClrMapping/>
  </p:clrMapOvr>
  <p:transition>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1643050"/>
            <a:ext cx="8229600" cy="2571768"/>
          </a:xfrm>
        </p:spPr>
        <p:txBody>
          <a:bodyPr>
            <a:normAutofit fontScale="85000" lnSpcReduction="20000"/>
          </a:bodyPr>
          <a:lstStyle/>
          <a:p>
            <a:pPr algn="ctr">
              <a:buNone/>
            </a:pPr>
            <a:r>
              <a:rPr lang="fa-IR" sz="66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ماشین های مخصوص</a:t>
            </a:r>
          </a:p>
          <a:p>
            <a:pPr algn="ctr">
              <a:buNone/>
            </a:pPr>
            <a:r>
              <a:rPr lang="fa-IR" sz="66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استاد شادمان</a:t>
            </a:r>
          </a:p>
          <a:p>
            <a:pPr algn="ctr">
              <a:buNone/>
            </a:pPr>
            <a:r>
              <a:rPr lang="en-US" sz="66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Part 1</a:t>
            </a:r>
            <a:r>
              <a:rPr lang="fa-IR" sz="66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 </a:t>
            </a:r>
          </a:p>
          <a:p>
            <a:endParaRPr lang="fa-IR" sz="6000" dirty="0"/>
          </a:p>
        </p:txBody>
      </p:sp>
    </p:spTree>
  </p:cSld>
  <p:clrMapOvr>
    <a:masterClrMapping/>
  </p:clrMapOvr>
  <p:transition>
    <p:pull/>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285728"/>
            <a:ext cx="8472518" cy="6357982"/>
          </a:xfrm>
        </p:spPr>
        <p:txBody>
          <a:bodyPr/>
          <a:lstStyle/>
          <a:p>
            <a:endParaRPr lang="fa-IR" dirty="0"/>
          </a:p>
          <a:p>
            <a:r>
              <a:rPr lang="fa-IR" dirty="0"/>
              <a:t>منحنی مشخصه گشتاور - سرعت موتور سنکرون:</a:t>
            </a:r>
            <a:endParaRPr lang="en-US" dirty="0"/>
          </a:p>
          <a:p>
            <a:endParaRPr lang="fa-IR" dirty="0"/>
          </a:p>
          <a:p>
            <a:r>
              <a:rPr lang="fa-IR" dirty="0"/>
              <a:t>سرعت موتور سنکرون مستقل از مقدار بار ثابت است </a:t>
            </a:r>
            <a:r>
              <a:rPr lang="en-US" dirty="0"/>
              <a:t>,</a:t>
            </a:r>
            <a:r>
              <a:rPr lang="fa-IR" dirty="0"/>
              <a:t> در سرعت حالت پایداری موتور از بی باری گرفته تا ماکزیمم گشتاوری که موتور می تواند تامین کند (به نام گشتاوربرون کش که ثابت است. )</a:t>
            </a:r>
            <a:endParaRPr lang="en-US" dirty="0"/>
          </a:p>
          <a:p>
            <a:endParaRPr lang="fa-IR" dirty="0"/>
          </a:p>
        </p:txBody>
      </p:sp>
      <p:pic>
        <p:nvPicPr>
          <p:cNvPr id="4" name="Picture 3" descr="C:\Documents and Settings\farzaneh\Desktop\3.bmp"/>
          <p:cNvPicPr/>
          <p:nvPr/>
        </p:nvPicPr>
        <p:blipFill>
          <a:blip r:embed="rId2" cstate="print"/>
          <a:srcRect l="7312" t="60754" r="21228" b="13969"/>
          <a:stretch>
            <a:fillRect/>
          </a:stretch>
        </p:blipFill>
        <p:spPr bwMode="auto">
          <a:xfrm>
            <a:off x="857224" y="2886074"/>
            <a:ext cx="7000924" cy="3329008"/>
          </a:xfrm>
          <a:prstGeom prst="rect">
            <a:avLst/>
          </a:prstGeom>
          <a:noFill/>
          <a:ln w="9525">
            <a:noFill/>
            <a:miter lim="800000"/>
            <a:headEnd/>
            <a:tailEnd/>
          </a:ln>
        </p:spPr>
      </p:pic>
    </p:spTree>
  </p:cSld>
  <p:clrMapOvr>
    <a:masterClrMapping/>
  </p:clrMapOvr>
  <p:transition>
    <p:pull/>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4290"/>
            <a:ext cx="8229600" cy="6286544"/>
          </a:xfrm>
        </p:spPr>
        <p:txBody>
          <a:bodyPr/>
          <a:lstStyle/>
          <a:p>
            <a:endParaRPr lang="fa-IR" dirty="0"/>
          </a:p>
          <a:p>
            <a:r>
              <a:rPr lang="fa-IR" dirty="0"/>
              <a:t>چنانچه گشتاور روی محور موتور سنکرون از گشتاور ماکزیمم بیشتر شود  رتور نمی تواند </a:t>
            </a:r>
            <a:r>
              <a:rPr lang="en-US" dirty="0"/>
              <a:t>,</a:t>
            </a:r>
            <a:r>
              <a:rPr lang="fa-IR" dirty="0"/>
              <a:t>استاتور همراه باشد و نسبت به ان شروع به لغزش می کند  از دست رفتن همزمانی که با گذشتن از گشتاور برون کش  به وجود می آید قطب های لغزان گویند.</a:t>
            </a:r>
            <a:endParaRPr lang="en-US" dirty="0"/>
          </a:p>
          <a:p>
            <a:endParaRPr lang="fa-IR" dirty="0"/>
          </a:p>
        </p:txBody>
      </p:sp>
      <p:pic>
        <p:nvPicPr>
          <p:cNvPr id="4" name="Picture 3" descr="C:\Documents and Settings\farzaneh\Desktop\u.bmp"/>
          <p:cNvPicPr/>
          <p:nvPr/>
        </p:nvPicPr>
        <p:blipFill>
          <a:blip r:embed="rId2" cstate="print"/>
          <a:srcRect l="16286" t="61641" r="4443"/>
          <a:stretch>
            <a:fillRect/>
          </a:stretch>
        </p:blipFill>
        <p:spPr bwMode="auto">
          <a:xfrm>
            <a:off x="642910" y="2500307"/>
            <a:ext cx="8001055" cy="4143403"/>
          </a:xfrm>
          <a:prstGeom prst="rect">
            <a:avLst/>
          </a:prstGeom>
          <a:noFill/>
          <a:ln w="9525">
            <a:noFill/>
            <a:miter lim="800000"/>
            <a:headEnd/>
            <a:tailEnd/>
          </a:ln>
        </p:spPr>
      </p:pic>
    </p:spTree>
  </p:cSld>
  <p:clrMapOvr>
    <a:masterClrMapping/>
  </p:clrMapOvr>
  <p:transition>
    <p:pull/>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5728"/>
            <a:ext cx="8229600" cy="6143668"/>
          </a:xfrm>
        </p:spPr>
        <p:txBody>
          <a:bodyPr/>
          <a:lstStyle/>
          <a:p>
            <a:pPr algn="just"/>
            <a:endParaRPr lang="fa-IR" dirty="0"/>
          </a:p>
          <a:p>
            <a:pPr algn="just"/>
            <a:r>
              <a:rPr lang="fa-IR" dirty="0"/>
              <a:t>راه اندازی موتور سنکرون  : </a:t>
            </a:r>
            <a:endParaRPr lang="en-US" dirty="0"/>
          </a:p>
          <a:p>
            <a:pPr algn="just">
              <a:buNone/>
            </a:pPr>
            <a:r>
              <a:rPr lang="fa-IR" dirty="0"/>
              <a:t>موتور سنکرون خود به خود راه اندازی نمی شود بلکه برای راه اندازی احتیاج به روش های خاصی هست .</a:t>
            </a:r>
            <a:endParaRPr lang="en-US" dirty="0"/>
          </a:p>
          <a:p>
            <a:pPr algn="just">
              <a:buNone/>
            </a:pPr>
            <a:r>
              <a:rPr lang="fa-IR" dirty="0"/>
              <a:t>ابتدا بررسی می شود که چرا یک موتور سنکرون راه نمی افتد ؟</a:t>
            </a:r>
            <a:endParaRPr lang="en-US" dirty="0"/>
          </a:p>
          <a:p>
            <a:pPr algn="just">
              <a:buNone/>
            </a:pPr>
            <a:r>
              <a:rPr lang="fa-IR" dirty="0"/>
              <a:t>یک موتور سنکرون 60</a:t>
            </a:r>
            <a:r>
              <a:rPr lang="en-US" dirty="0"/>
              <a:t>Hz</a:t>
            </a:r>
            <a:r>
              <a:rPr lang="fa-IR" dirty="0"/>
              <a:t>  را فرض مینمائیم و لحظات مختلف ان را از لحاظ میدان مغناطیسی رتور </a:t>
            </a:r>
            <a:r>
              <a:rPr lang="en-US" dirty="0"/>
              <a:t>Br</a:t>
            </a:r>
            <a:r>
              <a:rPr lang="fa-IR" dirty="0"/>
              <a:t>  و میدان مغناطیسی استاتور </a:t>
            </a:r>
            <a:r>
              <a:rPr lang="en-US" dirty="0"/>
              <a:t>Bs </a:t>
            </a:r>
            <a:r>
              <a:rPr lang="fa-IR" dirty="0"/>
              <a:t> بررسی می کنیم .</a:t>
            </a:r>
            <a:endParaRPr lang="en-US" dirty="0"/>
          </a:p>
          <a:p>
            <a:pPr algn="just">
              <a:buNone/>
            </a:pPr>
            <a:r>
              <a:rPr lang="fa-IR" dirty="0"/>
              <a:t>	</a:t>
            </a:r>
            <a:endParaRPr lang="en-US" dirty="0"/>
          </a:p>
          <a:p>
            <a:pPr algn="just">
              <a:buNone/>
            </a:pPr>
            <a:r>
              <a:rPr lang="fa-IR" dirty="0"/>
              <a:t>در لحظه ابتدا که به سیم پیچ استاتور توان اعمال میشود رتور ساکن است </a:t>
            </a:r>
            <a:r>
              <a:rPr lang="en-US" dirty="0"/>
              <a:t>B</a:t>
            </a:r>
            <a:r>
              <a:rPr lang="en-US" baseline="-25000" dirty="0"/>
              <a:t>R</a:t>
            </a:r>
            <a:r>
              <a:rPr lang="fa-IR" dirty="0"/>
              <a:t>ساکن است و</a:t>
            </a:r>
            <a:r>
              <a:rPr lang="en-US" dirty="0"/>
              <a:t> B</a:t>
            </a:r>
            <a:r>
              <a:rPr lang="en-US" baseline="-25000" dirty="0"/>
              <a:t>s  </a:t>
            </a:r>
            <a:r>
              <a:rPr lang="fa-IR" dirty="0"/>
              <a:t> با سرعت سنکرون در محیط موتور می چرخد .</a:t>
            </a:r>
            <a:endParaRPr lang="en-US" dirty="0"/>
          </a:p>
          <a:p>
            <a:pPr algn="just">
              <a:buNone/>
            </a:pPr>
            <a:r>
              <a:rPr lang="fa-IR" dirty="0"/>
              <a:t> </a:t>
            </a:r>
            <a:endParaRPr lang="en-US" dirty="0"/>
          </a:p>
          <a:p>
            <a:pPr algn="just">
              <a:buNone/>
            </a:pPr>
            <a:endParaRPr lang="en-US" dirty="0"/>
          </a:p>
          <a:p>
            <a:endParaRPr lang="fa-IR" dirty="0"/>
          </a:p>
        </p:txBody>
      </p:sp>
    </p:spTree>
  </p:cSld>
  <p:clrMapOvr>
    <a:masterClrMapping/>
  </p:clrMapOvr>
  <p:transition>
    <p:pull/>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Documents and Settings\farzaneh\Desktop\x.bmp"/>
          <p:cNvPicPr/>
          <p:nvPr/>
        </p:nvPicPr>
        <p:blipFill>
          <a:blip r:embed="rId2" cstate="print"/>
          <a:srcRect l="16619" t="14634" r="7434" b="4456"/>
          <a:stretch>
            <a:fillRect/>
          </a:stretch>
        </p:blipFill>
        <p:spPr bwMode="auto">
          <a:xfrm>
            <a:off x="785786" y="1000108"/>
            <a:ext cx="7858179" cy="5572164"/>
          </a:xfrm>
          <a:prstGeom prst="rect">
            <a:avLst/>
          </a:prstGeom>
          <a:noFill/>
          <a:ln w="9525">
            <a:noFill/>
            <a:miter lim="800000"/>
            <a:headEnd/>
            <a:tailEnd/>
          </a:ln>
        </p:spPr>
      </p:pic>
    </p:spTree>
  </p:cSld>
  <p:clrMapOvr>
    <a:masterClrMapping/>
  </p:clrMapOvr>
  <p:transition>
    <p:pull/>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5728"/>
            <a:ext cx="8229600" cy="6038872"/>
          </a:xfrm>
        </p:spPr>
        <p:txBody>
          <a:bodyPr/>
          <a:lstStyle/>
          <a:p>
            <a:endParaRPr lang="fa-IR" dirty="0"/>
          </a:p>
          <a:p>
            <a:endParaRPr lang="fa-IR" dirty="0"/>
          </a:p>
          <a:p>
            <a:r>
              <a:rPr lang="fa-IR" dirty="0"/>
              <a:t>با توجه به شکل رسم شده میانگین گشتاور راه اندازی در موتور صفر است.</a:t>
            </a:r>
            <a:endParaRPr lang="en-US" dirty="0"/>
          </a:p>
          <a:p>
            <a:r>
              <a:rPr lang="fa-IR" dirty="0"/>
              <a:t>پس متوسط گشتاور در یک سیکل صفر است .</a:t>
            </a:r>
            <a:endParaRPr lang="en-US" dirty="0"/>
          </a:p>
          <a:p>
            <a:r>
              <a:rPr lang="fa-IR" dirty="0"/>
              <a:t>آنچه برای موتور روی میدهد ارتعاش شدید  رتور در هر تناوب وسرانجام گرم شدن بیش از حد آن است.</a:t>
            </a:r>
            <a:endParaRPr lang="en-US" dirty="0"/>
          </a:p>
          <a:p>
            <a:endParaRPr lang="fa-IR" dirty="0"/>
          </a:p>
        </p:txBody>
      </p:sp>
    </p:spTree>
  </p:cSld>
  <p:clrMapOvr>
    <a:masterClrMapping/>
  </p:clrMapOvr>
  <p:transition>
    <p:pull/>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285728"/>
            <a:ext cx="8229600" cy="6357982"/>
          </a:xfrm>
        </p:spPr>
        <p:txBody>
          <a:bodyPr>
            <a:normAutofit/>
          </a:bodyPr>
          <a:lstStyle/>
          <a:p>
            <a:endParaRPr lang="fa-IR" sz="2400" dirty="0"/>
          </a:p>
          <a:p>
            <a:pPr>
              <a:buNone/>
            </a:pPr>
            <a:r>
              <a:rPr lang="fa-IR" sz="2400" dirty="0"/>
              <a:t>روش های راه اندازی موتور سنکرون   </a:t>
            </a:r>
            <a:endParaRPr lang="en-US" sz="2400" dirty="0"/>
          </a:p>
          <a:p>
            <a:pPr>
              <a:buNone/>
            </a:pPr>
            <a:r>
              <a:rPr lang="fa-IR" sz="2400" dirty="0"/>
              <a:t>1- کاهش سرعت میدان مغناطیسی استاتور :اگر سرعت چرخش میدان مغناطیسی استاتور به اندازه کافی  کم شود  رتور از نظر شتاب  گرفتن و قفل شدن با میدان مغناطیسی استاتور مشکلی نخواهد داشت و سرعت میدان مغناطیسی استاتور را میتوان با افزایش تدریجی </a:t>
            </a:r>
            <a:r>
              <a:rPr lang="en-US" sz="2400" dirty="0"/>
              <a:t>F </a:t>
            </a:r>
            <a:r>
              <a:rPr lang="fa-IR" sz="2400" dirty="0"/>
              <a:t> فرکانس تا مقدار50 یا </a:t>
            </a:r>
            <a:r>
              <a:rPr lang="en-US" sz="2400" dirty="0"/>
              <a:t>60  HZ</a:t>
            </a:r>
            <a:r>
              <a:rPr lang="fa-IR" sz="2400" dirty="0"/>
              <a:t>  به سرعت کار عادی رساند  مشکل عمده این روش ایجاد فرکانس متغیر می باشد  که امروزه  توسط مدارهای یکسو ساز _ وارونساز  می توان یک ورودی با فرکانس ثابت را  به خروجی با هر فرکانس دلخواه تبدیل کرد .</a:t>
            </a:r>
          </a:p>
          <a:p>
            <a:pPr>
              <a:buNone/>
            </a:pPr>
            <a:endParaRPr lang="fa-IR" sz="2400" dirty="0"/>
          </a:p>
          <a:p>
            <a:pPr>
              <a:buNone/>
            </a:pPr>
            <a:r>
              <a:rPr lang="fa-IR" sz="2400" dirty="0"/>
              <a:t>2- راه اندازی موتور به وسیله ی گرداننده ی اولیه خارجی :</a:t>
            </a:r>
            <a:endParaRPr lang="en-US" sz="2400" dirty="0"/>
          </a:p>
          <a:p>
            <a:pPr>
              <a:buNone/>
            </a:pPr>
            <a:r>
              <a:rPr lang="fa-IR" sz="2400" dirty="0"/>
              <a:t>توسط یک موتور راه انداز خارجی که به موتور سنکرون  متصل می شود می توان سرعت ان را تا سرعت کاملی بالا ببریم و سپس موتور راه انداز را از محور جدا کرد ابتدا مانند یک ژنراتور است وقتی موتور راه انداز خاموش میشود سرعت محور کم می شود  ومیدان رتور </a:t>
            </a:r>
            <a:r>
              <a:rPr lang="en-US" sz="2400" dirty="0"/>
              <a:t> B</a:t>
            </a:r>
            <a:r>
              <a:rPr lang="en-US" sz="2400" baseline="-25000" dirty="0"/>
              <a:t>s</a:t>
            </a:r>
            <a:r>
              <a:rPr lang="en-US" sz="2400" dirty="0"/>
              <a:t>  </a:t>
            </a:r>
            <a:r>
              <a:rPr lang="fa-IR" sz="2400" dirty="0"/>
              <a:t>  از </a:t>
            </a:r>
            <a:r>
              <a:rPr lang="en-US" sz="2400" dirty="0" err="1"/>
              <a:t>Bnet</a:t>
            </a:r>
            <a:r>
              <a:rPr lang="fa-IR" sz="2400" dirty="0"/>
              <a:t>  عقب می افتد و ماشین سنکرون رفتار موتور پیدا می کند .</a:t>
            </a:r>
            <a:endParaRPr lang="en-US" sz="2400" dirty="0"/>
          </a:p>
          <a:p>
            <a:endParaRPr lang="fa-IR" sz="2400" dirty="0"/>
          </a:p>
        </p:txBody>
      </p:sp>
    </p:spTree>
  </p:cSld>
  <p:clrMapOvr>
    <a:masterClrMapping/>
  </p:clrMapOvr>
  <p:transition>
    <p:pull/>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4290"/>
            <a:ext cx="8229600" cy="6429420"/>
          </a:xfrm>
        </p:spPr>
        <p:txBody>
          <a:bodyPr/>
          <a:lstStyle/>
          <a:p>
            <a:endParaRPr lang="fa-IR" dirty="0"/>
          </a:p>
          <a:p>
            <a:r>
              <a:rPr lang="fa-IR" sz="3600" baseline="-25000" dirty="0"/>
              <a:t>3-راه اندازی موتور با استفاده از سیم پیچ میرایی: </a:t>
            </a:r>
            <a:endParaRPr lang="en-US" sz="3600" dirty="0"/>
          </a:p>
          <a:p>
            <a:endParaRPr lang="fa-IR" dirty="0"/>
          </a:p>
        </p:txBody>
      </p:sp>
      <p:pic>
        <p:nvPicPr>
          <p:cNvPr id="5" name="Picture 4" descr="C:\Documents and Settings\farzaneh\Desktop\a.bmp"/>
          <p:cNvPicPr/>
          <p:nvPr/>
        </p:nvPicPr>
        <p:blipFill>
          <a:blip r:embed="rId2" cstate="print"/>
          <a:srcRect l="8642" t="6652" r="6936" b="29933"/>
          <a:stretch>
            <a:fillRect/>
          </a:stretch>
        </p:blipFill>
        <p:spPr bwMode="auto">
          <a:xfrm>
            <a:off x="571472" y="1500174"/>
            <a:ext cx="8215370" cy="4857784"/>
          </a:xfrm>
          <a:prstGeom prst="rect">
            <a:avLst/>
          </a:prstGeom>
          <a:noFill/>
        </p:spPr>
      </p:pic>
    </p:spTree>
  </p:cSld>
  <p:clrMapOvr>
    <a:masterClrMapping/>
  </p:clrMapOvr>
  <p:transition>
    <p:pull/>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4290"/>
            <a:ext cx="8229600" cy="6286544"/>
          </a:xfrm>
        </p:spPr>
        <p:txBody>
          <a:bodyPr>
            <a:normAutofit/>
          </a:bodyPr>
          <a:lstStyle/>
          <a:p>
            <a:pPr algn="just"/>
            <a:endParaRPr lang="fa-IR" sz="3600" dirty="0"/>
          </a:p>
          <a:p>
            <a:pPr algn="just">
              <a:buNone/>
            </a:pPr>
            <a:endParaRPr lang="fa-IR" sz="3600" baseline="-25000" dirty="0"/>
          </a:p>
          <a:p>
            <a:pPr algn="just">
              <a:buNone/>
            </a:pPr>
            <a:r>
              <a:rPr lang="fa-IR" sz="3600" baseline="-25000" dirty="0"/>
              <a:t> 4-راه اندازی موتور سنکرون سه فاز به صورت اسنکرون :</a:t>
            </a:r>
            <a:endParaRPr lang="en-US" sz="3600" dirty="0"/>
          </a:p>
          <a:p>
            <a:pPr algn="just">
              <a:buNone/>
            </a:pPr>
            <a:r>
              <a:rPr lang="fa-IR" sz="3600" baseline="-25000" dirty="0"/>
              <a:t>در این روش سیم پیچ رتور و تحریک بر روی رتور قفس سنجابی قرار می گیرد  به عبارت دیگر  رتور در مدار وجود دارد هر گاه به استاتور ولتاژ اعمال شود  مدار تحریک هنوز برق دار نشده  باشد موتور به صورت اسنکرون (القایی)راه اندازی می شود  سرعتش زیاد میگردد تا بلاخره به لغزش 5 الی 10</a:t>
            </a:r>
            <a:r>
              <a:rPr lang="en-US" sz="3600" baseline="-25000" dirty="0"/>
              <a:t>%</a:t>
            </a:r>
            <a:r>
              <a:rPr lang="fa-IR" sz="3600" baseline="-25000" dirty="0"/>
              <a:t> می رسد در این لحظه مدار تحریک  برق دار می شود و موتور سنکرونیزم  خود را به دست می اورد  و روتور با سرعت سنکرون  چرخش خود را ادامه می دهد.</a:t>
            </a:r>
            <a:endParaRPr lang="en-US" sz="3600" dirty="0"/>
          </a:p>
          <a:p>
            <a:pPr algn="just"/>
            <a:endParaRPr lang="fa-IR" sz="3600" dirty="0"/>
          </a:p>
        </p:txBody>
      </p:sp>
    </p:spTree>
  </p:cSld>
  <p:clrMapOvr>
    <a:masterClrMapping/>
  </p:clrMapOvr>
  <p:transition>
    <p:pull/>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4290"/>
            <a:ext cx="8229600" cy="6286544"/>
          </a:xfrm>
        </p:spPr>
        <p:txBody>
          <a:bodyPr/>
          <a:lstStyle/>
          <a:p>
            <a:pPr>
              <a:buNone/>
            </a:pPr>
            <a:endParaRPr lang="en-US" dirty="0"/>
          </a:p>
          <a:p>
            <a:pPr algn="just"/>
            <a:endParaRPr lang="fa-IR" dirty="0"/>
          </a:p>
          <a:p>
            <a:pPr algn="just"/>
            <a:r>
              <a:rPr lang="fa-IR" dirty="0"/>
              <a:t>اثر تغییرات بار بر موتور سنکرون:</a:t>
            </a:r>
            <a:endParaRPr lang="en-US" dirty="0"/>
          </a:p>
          <a:p>
            <a:pPr algn="just">
              <a:buNone/>
            </a:pPr>
            <a:r>
              <a:rPr lang="fa-IR" dirty="0"/>
              <a:t>اگر باری به محور موتور سنکرون اعمال شود  موتور گشتاور  کافی برگرداندن بار در سرعت سنکرون ایجاد می کند  اگر بار روی محور زیاد شود موتور ابتدا کند می شود  با کند شدن موتور زاویه  گشتاور </a:t>
            </a:r>
            <a:r>
              <a:rPr lang="en-US" dirty="0"/>
              <a:t>s </a:t>
            </a:r>
            <a:r>
              <a:rPr lang="fa-IR" dirty="0"/>
              <a:t>بزرگتر شده  و گشتاور القایی افزایش می یابد - افزایش گشتاور سرعت موتور را زیاد کرده  و موتور  باز هم به سرعت سنکرون کار می کند چون</a:t>
            </a:r>
            <a:r>
              <a:rPr lang="en-US" dirty="0"/>
              <a:t> Ea=  </a:t>
            </a:r>
            <a:r>
              <a:rPr lang="en-US" dirty="0" err="1"/>
              <a:t>kΦω</a:t>
            </a:r>
            <a:r>
              <a:rPr lang="en-US" dirty="0"/>
              <a:t>   </a:t>
            </a:r>
            <a:r>
              <a:rPr lang="fa-IR" dirty="0"/>
              <a:t>و سرعت وجریان تحریک ثابت است لذا مقدار </a:t>
            </a:r>
            <a:r>
              <a:rPr lang="en-US" dirty="0"/>
              <a:t>Ea</a:t>
            </a:r>
            <a:r>
              <a:rPr lang="fa-IR" dirty="0"/>
              <a:t>  با تغیر بار ثابت می ماند و اندازه ی </a:t>
            </a:r>
            <a:r>
              <a:rPr lang="en-US" dirty="0" err="1"/>
              <a:t>I</a:t>
            </a:r>
            <a:r>
              <a:rPr lang="en-US" baseline="-25000" dirty="0" err="1"/>
              <a:t>A</a:t>
            </a:r>
            <a:r>
              <a:rPr lang="en-US" dirty="0" err="1"/>
              <a:t>cosθ</a:t>
            </a:r>
            <a:r>
              <a:rPr lang="fa-IR" dirty="0"/>
              <a:t> و </a:t>
            </a:r>
            <a:r>
              <a:rPr lang="en-US" dirty="0"/>
              <a:t>E</a:t>
            </a:r>
            <a:r>
              <a:rPr lang="en-US" baseline="-25000" dirty="0"/>
              <a:t>A</a:t>
            </a:r>
            <a:r>
              <a:rPr lang="en-US" dirty="0"/>
              <a:t> </a:t>
            </a:r>
            <a:r>
              <a:rPr lang="en-US" dirty="0" err="1"/>
              <a:t>sinθ</a:t>
            </a:r>
            <a:r>
              <a:rPr lang="fa-IR" dirty="0"/>
              <a:t>است که زیادتر شود و هر چه </a:t>
            </a:r>
            <a:r>
              <a:rPr lang="en-US" dirty="0"/>
              <a:t>E</a:t>
            </a:r>
            <a:r>
              <a:rPr lang="en-US" baseline="-25000" dirty="0"/>
              <a:t>A</a:t>
            </a:r>
            <a:r>
              <a:rPr lang="fa-IR" dirty="0"/>
              <a:t> به سمت پایین بچرخد کمیت    </a:t>
            </a:r>
            <a:r>
              <a:rPr lang="en-US" dirty="0"/>
              <a:t>   </a:t>
            </a:r>
            <a:r>
              <a:rPr lang="en-US" dirty="0" err="1"/>
              <a:t>JXs.Ia</a:t>
            </a:r>
            <a:r>
              <a:rPr lang="fa-IR" dirty="0"/>
              <a:t>که</a:t>
            </a:r>
            <a:r>
              <a:rPr lang="en-US" dirty="0"/>
              <a:t>E</a:t>
            </a:r>
            <a:r>
              <a:rPr lang="en-US" baseline="-25000" dirty="0"/>
              <a:t>A</a:t>
            </a:r>
            <a:r>
              <a:rPr lang="fa-IR" baseline="-25000" dirty="0"/>
              <a:t> </a:t>
            </a:r>
            <a:r>
              <a:rPr lang="fa-IR" dirty="0"/>
              <a:t> را به </a:t>
            </a:r>
            <a:r>
              <a:rPr lang="en-US" dirty="0" err="1"/>
              <a:t>vφ</a:t>
            </a:r>
            <a:r>
              <a:rPr lang="fa-IR" dirty="0"/>
              <a:t>  متصل می کند بزرگتر می شود لذا </a:t>
            </a:r>
            <a:r>
              <a:rPr lang="en-US" dirty="0" err="1"/>
              <a:t>Ia</a:t>
            </a:r>
            <a:r>
              <a:rPr lang="fa-IR" dirty="0"/>
              <a:t> نیز زیادتر می شود .</a:t>
            </a:r>
            <a:endParaRPr lang="en-US" dirty="0"/>
          </a:p>
          <a:p>
            <a:pPr lvl="8"/>
            <a:endParaRPr lang="fa-IR" dirty="0"/>
          </a:p>
        </p:txBody>
      </p:sp>
    </p:spTree>
  </p:cSld>
  <p:clrMapOvr>
    <a:masterClrMapping/>
  </p:clrMapOvr>
  <p:transition>
    <p:pull/>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0"/>
            <a:ext cx="8229600" cy="6643710"/>
          </a:xfrm>
        </p:spPr>
        <p:txBody>
          <a:bodyPr/>
          <a:lstStyle/>
          <a:p>
            <a:endParaRPr lang="fa-IR" dirty="0"/>
          </a:p>
          <a:p>
            <a:endParaRPr lang="fa-IR" dirty="0"/>
          </a:p>
          <a:p>
            <a:endParaRPr lang="fa-IR" dirty="0"/>
          </a:p>
          <a:p>
            <a:r>
              <a:rPr lang="fa-IR" dirty="0"/>
              <a:t>اثر تغییرات جریان میدان بر موتور سنکرون:</a:t>
            </a:r>
            <a:endParaRPr lang="en-US" dirty="0"/>
          </a:p>
          <a:p>
            <a:r>
              <a:rPr lang="fa-IR" dirty="0"/>
              <a:t>موتور سنکرون را با ضریب توان پس فاز کار می کند را نمایش می دهیم  جریان میدان ان را زیادتر کرده و  تاثیرش را مورد بررسی قرار می دهیم.افزایش جریان میدان اندازه </a:t>
            </a:r>
            <a:r>
              <a:rPr lang="en-US" dirty="0"/>
              <a:t>Ea</a:t>
            </a:r>
            <a:r>
              <a:rPr lang="fa-IR" dirty="0"/>
              <a:t> را افزایش می دهد  اما بر توان حقیقی تولید شده توسط موتور تاثیری ندارد - چون بار محور تغییری نداشته لذا توان حقیقی تولید شده نیز تغییری  نمی کند .</a:t>
            </a:r>
          </a:p>
        </p:txBody>
      </p:sp>
    </p:spTree>
  </p:cSld>
  <p:clrMapOvr>
    <a:masterClrMapping/>
  </p:clrMapOvr>
  <p:transition>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4290"/>
            <a:ext cx="8229600" cy="6110310"/>
          </a:xfrm>
        </p:spPr>
        <p:txBody>
          <a:bodyPr>
            <a:normAutofit/>
          </a:bodyPr>
          <a:lstStyle/>
          <a:p>
            <a:pPr algn="just">
              <a:buNone/>
            </a:pPr>
            <a:endParaRPr lang="fa-IR" sz="2400" dirty="0"/>
          </a:p>
          <a:p>
            <a:pPr algn="just">
              <a:buNone/>
            </a:pPr>
            <a:r>
              <a:rPr lang="fa-IR" sz="2400" dirty="0"/>
              <a:t>موتور سنکرون: برای تبدیل توان الکتریکی به توان مکانیکی بکار می رود. </a:t>
            </a:r>
            <a:endParaRPr lang="en-US" sz="2400" dirty="0"/>
          </a:p>
          <a:p>
            <a:pPr algn="just">
              <a:buNone/>
            </a:pPr>
            <a:endParaRPr lang="fa-IR" dirty="0"/>
          </a:p>
          <a:p>
            <a:pPr algn="just">
              <a:buNone/>
            </a:pPr>
            <a:endParaRPr lang="fa-IR" dirty="0"/>
          </a:p>
          <a:p>
            <a:pPr algn="just">
              <a:buNone/>
            </a:pPr>
            <a:endParaRPr lang="fa-IR" dirty="0"/>
          </a:p>
          <a:p>
            <a:pPr algn="just">
              <a:buNone/>
            </a:pPr>
            <a:endParaRPr lang="fa-IR" dirty="0"/>
          </a:p>
          <a:p>
            <a:pPr algn="just">
              <a:buNone/>
            </a:pPr>
            <a:endParaRPr lang="fa-IR" dirty="0"/>
          </a:p>
          <a:p>
            <a:pPr algn="just">
              <a:buNone/>
            </a:pPr>
            <a:endParaRPr lang="fa-IR" dirty="0"/>
          </a:p>
          <a:p>
            <a:pPr algn="just">
              <a:buNone/>
            </a:pPr>
            <a:endParaRPr lang="fa-IR" dirty="0"/>
          </a:p>
          <a:p>
            <a:pPr algn="just">
              <a:buNone/>
            </a:pPr>
            <a:endParaRPr lang="fa-IR" dirty="0"/>
          </a:p>
          <a:p>
            <a:pPr algn="just">
              <a:buNone/>
            </a:pPr>
            <a:endParaRPr lang="fa-IR" dirty="0"/>
          </a:p>
          <a:p>
            <a:pPr algn="just">
              <a:buNone/>
            </a:pPr>
            <a:endParaRPr lang="fa-IR" dirty="0"/>
          </a:p>
          <a:p>
            <a:pPr algn="just">
              <a:buNone/>
            </a:pPr>
            <a:endParaRPr lang="fa-IR" dirty="0"/>
          </a:p>
          <a:p>
            <a:pPr algn="just">
              <a:buNone/>
            </a:pPr>
            <a:endParaRPr lang="fa-IR" dirty="0"/>
          </a:p>
          <a:p>
            <a:pPr algn="just">
              <a:buNone/>
            </a:pPr>
            <a:endParaRPr lang="fa-IR" dirty="0"/>
          </a:p>
        </p:txBody>
      </p:sp>
      <p:pic>
        <p:nvPicPr>
          <p:cNvPr id="4" name="Picture 3" descr="C:\Documents and Settings\farzaneh\Desktop\j.bmp"/>
          <p:cNvPicPr/>
          <p:nvPr/>
        </p:nvPicPr>
        <p:blipFill>
          <a:blip r:embed="rId2" cstate="print"/>
          <a:srcRect l="9639" t="34812" r="27875" b="5100"/>
          <a:stretch>
            <a:fillRect/>
          </a:stretch>
        </p:blipFill>
        <p:spPr bwMode="auto">
          <a:xfrm>
            <a:off x="857224" y="1214422"/>
            <a:ext cx="7500990" cy="5214974"/>
          </a:xfrm>
          <a:prstGeom prst="rect">
            <a:avLst/>
          </a:prstGeom>
          <a:noFill/>
          <a:ln w="9525">
            <a:noFill/>
            <a:miter lim="800000"/>
            <a:headEnd/>
            <a:tailEnd/>
          </a:ln>
        </p:spPr>
      </p:pic>
    </p:spTree>
  </p:cSld>
  <p:clrMapOvr>
    <a:masterClrMapping/>
  </p:clrMapOvr>
  <p:transition>
    <p:pull/>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5728"/>
            <a:ext cx="8229600" cy="6215106"/>
          </a:xfrm>
        </p:spPr>
        <p:txBody>
          <a:bodyPr/>
          <a:lstStyle/>
          <a:p>
            <a:endParaRPr lang="fa-IR" dirty="0"/>
          </a:p>
          <a:p>
            <a:r>
              <a:rPr lang="fa-IR" dirty="0"/>
              <a:t>در صورتی که جریان میدان افزایش یابد </a:t>
            </a:r>
            <a:r>
              <a:rPr lang="en-US" dirty="0"/>
              <a:t>Ea </a:t>
            </a:r>
            <a:r>
              <a:rPr lang="fa-IR" dirty="0"/>
              <a:t>  افزایش می یابد و با افزایش   </a:t>
            </a:r>
            <a:r>
              <a:rPr lang="en-US" dirty="0"/>
              <a:t>Ea</a:t>
            </a:r>
            <a:r>
              <a:rPr lang="fa-IR" dirty="0"/>
              <a:t>  اندازه جریان ارمیچر ابتدا کاهش وسپس افزایش میابد  در مقادیر کم </a:t>
            </a:r>
            <a:r>
              <a:rPr lang="en-US" dirty="0"/>
              <a:t>Ea ,</a:t>
            </a:r>
            <a:r>
              <a:rPr lang="fa-IR" dirty="0"/>
              <a:t> جریان ارمیچر پس فاز است و موتور یک بار القایی است  . مانند یک القا گر  و مقاومت عمل می کند و توان راکتیو مصرف می کند . با افزایش جریان میدان زمانی می رسد   که جریان ارمینچر با </a:t>
            </a:r>
            <a:r>
              <a:rPr lang="en-US" dirty="0" err="1"/>
              <a:t>vφ</a:t>
            </a:r>
            <a:r>
              <a:rPr lang="fa-IR" dirty="0"/>
              <a:t>  هم امتداد شده و موتور شبیه به یک بار مقاومت خالص می شود با افزایش بیشتر جریان میدان  </a:t>
            </a:r>
            <a:r>
              <a:rPr lang="en-US" dirty="0"/>
              <a:t>,</a:t>
            </a:r>
            <a:r>
              <a:rPr lang="fa-IR" dirty="0"/>
              <a:t> جریان ارمیچر پیش فاز شده  و موتور یک بار خازنی می شود و به عبارت دیگر سیستم توان </a:t>
            </a:r>
            <a:r>
              <a:rPr lang="en-US" dirty="0"/>
              <a:t>Q</a:t>
            </a:r>
            <a:r>
              <a:rPr lang="fa-IR" dirty="0"/>
              <a:t> تحویل می دهد.</a:t>
            </a:r>
            <a:endParaRPr lang="en-US" dirty="0"/>
          </a:p>
          <a:p>
            <a:endParaRPr lang="fa-IR" dirty="0"/>
          </a:p>
        </p:txBody>
      </p:sp>
      <p:pic>
        <p:nvPicPr>
          <p:cNvPr id="5" name="Picture 4" descr="C:\Documents and Settings\farzaneh\Desktop\eeee.bmp"/>
          <p:cNvPicPr/>
          <p:nvPr/>
        </p:nvPicPr>
        <p:blipFill>
          <a:blip r:embed="rId2" cstate="print"/>
          <a:srcRect l="8475" t="34146" r="56958" b="42794"/>
          <a:stretch>
            <a:fillRect/>
          </a:stretch>
        </p:blipFill>
        <p:spPr bwMode="auto">
          <a:xfrm>
            <a:off x="0" y="4005246"/>
            <a:ext cx="4714876" cy="2852754"/>
          </a:xfrm>
          <a:prstGeom prst="rect">
            <a:avLst/>
          </a:prstGeom>
          <a:noFill/>
          <a:ln w="9525">
            <a:noFill/>
            <a:miter lim="800000"/>
            <a:headEnd/>
            <a:tailEnd/>
          </a:ln>
        </p:spPr>
      </p:pic>
    </p:spTree>
  </p:cSld>
  <p:clrMapOvr>
    <a:masterClrMapping/>
  </p:clrMapOvr>
  <p:transition>
    <p:pull/>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Documents and Settings\farzaneh\Desktop\k.bmp"/>
          <p:cNvPicPr/>
          <p:nvPr/>
        </p:nvPicPr>
        <p:blipFill>
          <a:blip r:embed="rId2" cstate="print"/>
          <a:srcRect t="7095" r="8431" b="14191"/>
          <a:stretch>
            <a:fillRect/>
          </a:stretch>
        </p:blipFill>
        <p:spPr bwMode="auto">
          <a:xfrm>
            <a:off x="0" y="1000108"/>
            <a:ext cx="9144000" cy="5500726"/>
          </a:xfrm>
          <a:prstGeom prst="rect">
            <a:avLst/>
          </a:prstGeom>
          <a:noFill/>
          <a:ln w="9525">
            <a:noFill/>
            <a:miter lim="800000"/>
            <a:headEnd/>
            <a:tailEnd/>
          </a:ln>
        </p:spPr>
      </p:pic>
    </p:spTree>
  </p:cSld>
  <p:clrMapOvr>
    <a:masterClrMapping/>
  </p:clrMapOvr>
  <p:transition>
    <p:pull/>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Documents and Settings\farzaneh\Desktop\d.bmp"/>
          <p:cNvPicPr/>
          <p:nvPr/>
        </p:nvPicPr>
        <p:blipFill>
          <a:blip r:embed="rId2" cstate="print"/>
          <a:srcRect l="7312" t="23725" r="3778" b="26164"/>
          <a:stretch>
            <a:fillRect/>
          </a:stretch>
        </p:blipFill>
        <p:spPr bwMode="auto">
          <a:xfrm>
            <a:off x="428596" y="928670"/>
            <a:ext cx="8072494" cy="5643602"/>
          </a:xfrm>
          <a:prstGeom prst="rect">
            <a:avLst/>
          </a:prstGeom>
          <a:noFill/>
          <a:ln w="9525">
            <a:noFill/>
            <a:miter lim="800000"/>
            <a:headEnd/>
            <a:tailEnd/>
          </a:ln>
        </p:spPr>
      </p:pic>
    </p:spTree>
  </p:cSld>
  <p:clrMapOvr>
    <a:masterClrMapping/>
  </p:clrMapOvr>
  <p:transition>
    <p:pull/>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5728"/>
            <a:ext cx="8229600" cy="6286544"/>
          </a:xfrm>
        </p:spPr>
        <p:txBody>
          <a:bodyPr/>
          <a:lstStyle/>
          <a:p>
            <a:endParaRPr lang="fa-IR" dirty="0"/>
          </a:p>
          <a:p>
            <a:r>
              <a:rPr lang="fa-IR" dirty="0"/>
              <a:t>برای هر منحنی حداقل  جریان ارمیچر به ازای ضریب قدرت واحد رخ می دهد یعنی هنگامی که  تنها توان حقیقی به موتور داده می شود - به ازای جریان های میدان کمتر ار مقدار مینیمم </a:t>
            </a:r>
            <a:r>
              <a:rPr lang="en-US" dirty="0" err="1"/>
              <a:t>I</a:t>
            </a:r>
            <a:r>
              <a:rPr lang="en-US" baseline="-25000" dirty="0" err="1"/>
              <a:t>a</a:t>
            </a:r>
            <a:r>
              <a:rPr lang="fa-IR" dirty="0"/>
              <a:t> جریان ارمیچر پس فاز است و </a:t>
            </a:r>
            <a:r>
              <a:rPr lang="en-US" dirty="0"/>
              <a:t>Q </a:t>
            </a:r>
            <a:r>
              <a:rPr lang="fa-IR" dirty="0"/>
              <a:t> مصرف می کند .</a:t>
            </a:r>
            <a:endParaRPr lang="en-US" dirty="0"/>
          </a:p>
          <a:p>
            <a:r>
              <a:rPr lang="fa-IR" dirty="0"/>
              <a:t>و به ازای جریان های میدان بیشتر از مقدار مینیمم جریان ارمیچر پیش فاز است و مانند  خازن به سیستم قدرت واکنش </a:t>
            </a:r>
            <a:r>
              <a:rPr lang="en-US" dirty="0"/>
              <a:t>  Q</a:t>
            </a:r>
            <a:r>
              <a:rPr lang="fa-IR" dirty="0"/>
              <a:t>می دهد  پس با کنترل جریان میدان موتور می تواند به سیستم قدرت بدهد یا بگیرد.</a:t>
            </a:r>
          </a:p>
        </p:txBody>
      </p:sp>
    </p:spTree>
  </p:cSld>
  <p:clrMapOvr>
    <a:masterClrMapping/>
  </p:clrMapOvr>
  <p:transition>
    <p:pull/>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Documents and Settings\farzaneh\Desktop\l.bmp"/>
          <p:cNvPicPr/>
          <p:nvPr/>
        </p:nvPicPr>
        <p:blipFill>
          <a:blip r:embed="rId2" cstate="print"/>
          <a:srcRect l="15455" t="21729" r="11589" b="15965"/>
          <a:stretch>
            <a:fillRect/>
          </a:stretch>
        </p:blipFill>
        <p:spPr bwMode="auto">
          <a:xfrm>
            <a:off x="428596" y="1071546"/>
            <a:ext cx="8358246" cy="5534045"/>
          </a:xfrm>
          <a:prstGeom prst="rect">
            <a:avLst/>
          </a:prstGeom>
          <a:noFill/>
          <a:ln w="9525">
            <a:noFill/>
            <a:miter lim="800000"/>
            <a:headEnd/>
            <a:tailEnd/>
          </a:ln>
        </p:spPr>
      </p:pic>
    </p:spTree>
  </p:cSld>
  <p:clrMapOvr>
    <a:masterClrMapping/>
  </p:clrMapOvr>
  <p:transition>
    <p:pull/>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5728"/>
            <a:ext cx="8229600" cy="6215106"/>
          </a:xfrm>
        </p:spPr>
        <p:txBody>
          <a:bodyPr/>
          <a:lstStyle/>
          <a:p>
            <a:endParaRPr lang="fa-IR" dirty="0"/>
          </a:p>
          <a:p>
            <a:r>
              <a:rPr lang="fa-IR" dirty="0"/>
              <a:t>وقتی تصویر فازوری   </a:t>
            </a:r>
            <a:r>
              <a:rPr lang="en-US" dirty="0"/>
              <a:t>Ea</a:t>
            </a:r>
            <a:r>
              <a:rPr lang="fa-IR" dirty="0"/>
              <a:t> بر </a:t>
            </a:r>
            <a:r>
              <a:rPr lang="en-US" dirty="0" err="1"/>
              <a:t>vφ</a:t>
            </a:r>
            <a:r>
              <a:rPr lang="fa-IR" dirty="0"/>
              <a:t>  (</a:t>
            </a:r>
            <a:r>
              <a:rPr lang="en-US" dirty="0"/>
              <a:t>Ea</a:t>
            </a:r>
            <a:r>
              <a:rPr lang="fa-IR" dirty="0"/>
              <a:t>) کوتاه تر از </a:t>
            </a:r>
            <a:r>
              <a:rPr lang="en-US" dirty="0" err="1"/>
              <a:t>vφ</a:t>
            </a:r>
            <a:r>
              <a:rPr lang="fa-IR" dirty="0"/>
              <a:t> باشد موتور سنکرون جریان پس فاز دارد و </a:t>
            </a:r>
            <a:r>
              <a:rPr lang="en-US" dirty="0"/>
              <a:t>Q</a:t>
            </a:r>
            <a:r>
              <a:rPr lang="fa-IR" dirty="0"/>
              <a:t> مصرف میکند جون جریان کوچک است و موتور را کم تحریک گویند . و اگر تصویر  فازور</a:t>
            </a:r>
            <a:r>
              <a:rPr lang="en-US" dirty="0"/>
              <a:t>Ea </a:t>
            </a:r>
            <a:r>
              <a:rPr lang="fa-IR" dirty="0"/>
              <a:t> بر </a:t>
            </a:r>
            <a:r>
              <a:rPr lang="en-US" dirty="0" err="1"/>
              <a:t>vφ</a:t>
            </a:r>
            <a:r>
              <a:rPr lang="fa-IR" dirty="0"/>
              <a:t> بلند تر از </a:t>
            </a:r>
            <a:r>
              <a:rPr lang="en-US" dirty="0" err="1"/>
              <a:t>vφ</a:t>
            </a:r>
            <a:r>
              <a:rPr lang="fa-IR" dirty="0"/>
              <a:t> باشد موتور سنکرون جریان پیش فاز دارد و </a:t>
            </a:r>
            <a:r>
              <a:rPr lang="en-US" dirty="0"/>
              <a:t>Q</a:t>
            </a:r>
            <a:r>
              <a:rPr lang="fa-IR" dirty="0"/>
              <a:t> تولید می کند </a:t>
            </a:r>
            <a:endParaRPr lang="en-US" dirty="0"/>
          </a:p>
          <a:p>
            <a:endParaRPr lang="fa-IR" dirty="0"/>
          </a:p>
          <a:p>
            <a:r>
              <a:rPr lang="fa-IR" dirty="0"/>
              <a:t>موتور سنکرون واصلاح ضریب توان :</a:t>
            </a:r>
            <a:endParaRPr lang="en-US" dirty="0"/>
          </a:p>
          <a:p>
            <a:r>
              <a:rPr lang="fa-IR" dirty="0"/>
              <a:t>اصلاح ضریب قدرت :به کار بردن موتور سنکرون یا تجهیزات دیگر برای افزایش ضریب توان کل  یک سیستم قدرت را گویند .</a:t>
            </a:r>
            <a:endParaRPr lang="en-US" dirty="0"/>
          </a:p>
          <a:p>
            <a:r>
              <a:rPr lang="fa-IR" dirty="0"/>
              <a:t>موتور سنکرون اگر پر تحریک بکار رود می تواند به سیستم توان </a:t>
            </a:r>
            <a:r>
              <a:rPr lang="en-US" dirty="0"/>
              <a:t>Q </a:t>
            </a:r>
            <a:r>
              <a:rPr lang="fa-IR" dirty="0"/>
              <a:t>بدهد در واقع گاهی موتور سنکرون را برای کار بردن در بار تنها برای اصلاح ضریب توان استفاده می شود </a:t>
            </a:r>
          </a:p>
        </p:txBody>
      </p:sp>
    </p:spTree>
  </p:cSld>
  <p:clrMapOvr>
    <a:masterClrMapping/>
  </p:clrMapOvr>
  <p:transition>
    <p:pull/>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143512"/>
            <a:ext cx="8229600" cy="1181088"/>
          </a:xfrm>
        </p:spPr>
        <p:txBody>
          <a:bodyPr/>
          <a:lstStyle/>
          <a:p>
            <a:r>
              <a:rPr lang="fa-IR" dirty="0"/>
              <a:t>موتور سنکرون که خاص برای اصلاح ضریب قدرت استفاده می شود را خازن سنکرون نیز گویند .</a:t>
            </a:r>
            <a:endParaRPr lang="en-US" dirty="0"/>
          </a:p>
          <a:p>
            <a:endParaRPr lang="fa-IR" dirty="0"/>
          </a:p>
        </p:txBody>
      </p:sp>
      <p:pic>
        <p:nvPicPr>
          <p:cNvPr id="4" name="Picture 3" descr="C:\Documents and Settings\farzaneh\Desktop\eeee.bmp"/>
          <p:cNvPicPr/>
          <p:nvPr/>
        </p:nvPicPr>
        <p:blipFill>
          <a:blip r:embed="rId2" cstate="print"/>
          <a:srcRect l="7146" t="58758" r="31033" b="16408"/>
          <a:stretch>
            <a:fillRect/>
          </a:stretch>
        </p:blipFill>
        <p:spPr bwMode="auto">
          <a:xfrm>
            <a:off x="1000100" y="1214422"/>
            <a:ext cx="7143800" cy="3571900"/>
          </a:xfrm>
          <a:prstGeom prst="rect">
            <a:avLst/>
          </a:prstGeom>
          <a:noFill/>
          <a:ln w="9525">
            <a:noFill/>
            <a:miter lim="800000"/>
            <a:headEnd/>
            <a:tailEnd/>
          </a:ln>
        </p:spPr>
      </p:pic>
    </p:spTree>
  </p:cSld>
  <p:clrMapOvr>
    <a:masterClrMapping/>
  </p:clrMapOvr>
  <p:transition>
    <p:pull/>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14356"/>
            <a:ext cx="8229600" cy="5610244"/>
          </a:xfrm>
        </p:spPr>
        <p:txBody>
          <a:bodyPr/>
          <a:lstStyle/>
          <a:p>
            <a:endParaRPr lang="fa-IR" dirty="0"/>
          </a:p>
          <a:p>
            <a:r>
              <a:rPr lang="fa-IR" dirty="0"/>
              <a:t>کنترل سرعت موتور های سنکرون :</a:t>
            </a:r>
            <a:endParaRPr lang="en-US" dirty="0"/>
          </a:p>
          <a:p>
            <a:r>
              <a:rPr lang="fa-IR" dirty="0"/>
              <a:t>معمولا برای کنترل سرعت موتور های سنکرون از دو روش استفاده می شود .</a:t>
            </a:r>
            <a:endParaRPr lang="en-US" dirty="0"/>
          </a:p>
          <a:p>
            <a:r>
              <a:rPr lang="fa-IR" dirty="0"/>
              <a:t>1) روش اول استفاده از تغییر ولتاژ و فرکانس خروجی اینورتور یا سیکلو کنورتور (</a:t>
            </a:r>
            <a:r>
              <a:rPr lang="en-US" dirty="0" err="1"/>
              <a:t>Cyclo</a:t>
            </a:r>
            <a:r>
              <a:rPr lang="en-US" dirty="0"/>
              <a:t>  convertor</a:t>
            </a:r>
            <a:r>
              <a:rPr lang="fa-IR" dirty="0"/>
              <a:t> ) می باشد . </a:t>
            </a:r>
            <a:endParaRPr lang="en-US" dirty="0"/>
          </a:p>
          <a:p>
            <a:r>
              <a:rPr lang="fa-IR" dirty="0"/>
              <a:t>2) در روش دوم فرکانس بصورت اتوماتیکی بوسیله سرعت موتور تنظیم می شود و در این روش موتور را خود کنترل </a:t>
            </a:r>
            <a:r>
              <a:rPr lang="en-US" dirty="0"/>
              <a:t>self control </a:t>
            </a:r>
            <a:r>
              <a:rPr lang="fa-IR" dirty="0"/>
              <a:t> گویند .</a:t>
            </a:r>
            <a:endParaRPr lang="en-US" dirty="0"/>
          </a:p>
          <a:p>
            <a:endParaRPr lang="fa-IR" dirty="0"/>
          </a:p>
        </p:txBody>
      </p:sp>
    </p:spTree>
  </p:cSld>
  <p:clrMapOvr>
    <a:masterClrMapping/>
  </p:clrMapOvr>
  <p:transition>
    <p:pull/>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214290"/>
            <a:ext cx="8572560" cy="6643710"/>
          </a:xfrm>
        </p:spPr>
        <p:txBody>
          <a:bodyPr>
            <a:normAutofit fontScale="92500"/>
          </a:bodyPr>
          <a:lstStyle/>
          <a:p>
            <a:pPr algn="just">
              <a:buNone/>
            </a:pPr>
            <a:endParaRPr lang="fa-IR" dirty="0"/>
          </a:p>
          <a:p>
            <a:pPr algn="just">
              <a:buNone/>
            </a:pPr>
            <a:r>
              <a:rPr lang="fa-IR" dirty="0"/>
              <a:t>1*)در این روش از اینورتور یا سیکلو کنوتور استفاده میشود تا ولتاژ و فرکانس ورودی موتور تنظیم گردد  در سیستم اینورتوری طیف تغییرات وسیع است اما درسیستم سیکلوکنورتوری تغییرات فرکانس ورودی موتور در کمتر از ثلث فرکانس اسمی سیر خواهد کرد - باید دانست برای حصول به گشتاور مشابه در کل محدوده تغییرات سرعت وهمچنین برای جلو گیری از اشباه در ماشین باید ولتاژ ورودی نیز همگام با فرکانس ورودی تغییر کند . </a:t>
            </a:r>
            <a:endParaRPr lang="en-US" dirty="0"/>
          </a:p>
          <a:p>
            <a:pPr algn="just">
              <a:buNone/>
            </a:pPr>
            <a:r>
              <a:rPr lang="fa-IR" dirty="0"/>
              <a:t>اگر بخواهیم سرعت را بیشتر از سرعت مبنا کنیم فرکانس را افزایش داده اما ولتاژ را در حد ولتاژ اسمی نگه می داریم  این عمل باعث می گردد که در سرعت های زیاد گشتاور ماکزیمم کاهش یابد لذا باید از</a:t>
            </a:r>
            <a:r>
              <a:rPr lang="en-US" dirty="0" err="1"/>
              <a:t>pwm</a:t>
            </a:r>
            <a:r>
              <a:rPr lang="en-US" dirty="0"/>
              <a:t> </a:t>
            </a:r>
            <a:r>
              <a:rPr lang="fa-IR" dirty="0"/>
              <a:t>(اینورتور با مدلاسیون عرضی پالس)استفاده کرد تا فرکانس  و ولتاژ خروجی توسط خود اینور تور تغییر یابد . باید توجه کرد اگر فرکانس ناگهانی تغییر کند یا نرخ تغییرات ان شدید باشد در این صورت رتور قادر به تعقیب میدان گردان استاتور نخواهد بود و موتور سنکرونیزم خود را از دست می دهد (ناپایداری) و اگر بار ناگهان به محور موتور  اعمال شود  این امکان وجود دارد که سنکرونیزم موتور از دست برود لذا سیستم حلقه باز برای حالاتی که بار ناگهانی اعمال می شود مناسب نیست . </a:t>
            </a:r>
          </a:p>
        </p:txBody>
      </p:sp>
    </p:spTree>
  </p:cSld>
  <p:clrMapOvr>
    <a:masterClrMapping/>
  </p:clrMapOvr>
  <p:transition>
    <p:pull/>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5728"/>
            <a:ext cx="8401080" cy="6038872"/>
          </a:xfrm>
        </p:spPr>
        <p:txBody>
          <a:bodyPr>
            <a:normAutofit lnSpcReduction="10000"/>
          </a:bodyPr>
          <a:lstStyle/>
          <a:p>
            <a:pPr algn="just"/>
            <a:endParaRPr lang="fa-IR" dirty="0"/>
          </a:p>
          <a:p>
            <a:pPr algn="just">
              <a:buNone/>
            </a:pPr>
            <a:r>
              <a:rPr lang="fa-IR" dirty="0"/>
              <a:t> موتور سنکرون خود کنترل</a:t>
            </a:r>
            <a:endParaRPr lang="en-US" dirty="0"/>
          </a:p>
          <a:p>
            <a:pPr algn="just">
              <a:buNone/>
            </a:pPr>
            <a:r>
              <a:rPr lang="en-US" dirty="0"/>
              <a:t>self controlled synchronous motor)</a:t>
            </a:r>
            <a:r>
              <a:rPr lang="fa-IR" dirty="0"/>
              <a:t>)</a:t>
            </a:r>
          </a:p>
          <a:p>
            <a:pPr algn="just">
              <a:buNone/>
            </a:pPr>
            <a:endParaRPr lang="en-US" dirty="0"/>
          </a:p>
          <a:p>
            <a:pPr algn="just">
              <a:buNone/>
            </a:pPr>
            <a:r>
              <a:rPr lang="fa-IR" dirty="0"/>
              <a:t>در هنگام اعمال بار های ناگهانی به موتور امکان از دست رفتن سنکرونیزم وجود دارد و موتور به حالت ناپایدار می رسد در سیستم حلقه باز اگر بار ناگهانی اعمال شود موقتا سرعت موتور کاهش می یابد و ممکن است</a:t>
            </a:r>
            <a:r>
              <a:rPr lang="en-US" dirty="0"/>
              <a:t> s </a:t>
            </a:r>
            <a:r>
              <a:rPr lang="fa-IR" dirty="0"/>
              <a:t>از 90 درجه زیاد تر شود  و سنکرونیزم مختل گردد.  اگر وضعیت رتور در هنگام اهسته گردیدن حس گردد و از این اطلاعات جهت کاهش فرکانس استاتور استفاده شود سنکرونیزم حفض می شود (پایدار) در این روش سرعت رتور‚ فرکانس استاتور را تنظیم می کند و لذا موتور را خود کنترل گویند.</a:t>
            </a:r>
            <a:endParaRPr lang="en-US" dirty="0"/>
          </a:p>
          <a:p>
            <a:pPr algn="just">
              <a:buNone/>
            </a:pPr>
            <a:r>
              <a:rPr lang="fa-IR" dirty="0"/>
              <a:t>	</a:t>
            </a:r>
            <a:endParaRPr lang="en-US" dirty="0"/>
          </a:p>
          <a:p>
            <a:pPr algn="just">
              <a:buNone/>
            </a:pPr>
            <a:r>
              <a:rPr lang="fa-IR" dirty="0"/>
              <a:t> </a:t>
            </a:r>
          </a:p>
        </p:txBody>
      </p:sp>
    </p:spTree>
  </p:cSld>
  <p:clrMapOvr>
    <a:masterClrMapping/>
  </p:clrMapOvr>
  <p:transition>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5728"/>
            <a:ext cx="8229600" cy="6038872"/>
          </a:xfrm>
        </p:spPr>
        <p:txBody>
          <a:bodyPr>
            <a:normAutofit/>
          </a:bodyPr>
          <a:lstStyle/>
          <a:p>
            <a:pPr algn="just">
              <a:buNone/>
            </a:pPr>
            <a:endParaRPr lang="fa-IR" sz="2800" dirty="0"/>
          </a:p>
          <a:p>
            <a:pPr algn="just">
              <a:buNone/>
            </a:pPr>
            <a:r>
              <a:rPr lang="fa-IR" sz="2800" dirty="0"/>
              <a:t>جریان میدان </a:t>
            </a:r>
            <a:r>
              <a:rPr lang="en-US" sz="2800" dirty="0"/>
              <a:t>I</a:t>
            </a:r>
            <a:r>
              <a:rPr lang="en-US" sz="2800" baseline="-25000" dirty="0"/>
              <a:t>f </a:t>
            </a:r>
            <a:r>
              <a:rPr lang="fa-IR" sz="2800" baseline="-25000" dirty="0"/>
              <a:t>  </a:t>
            </a:r>
            <a:r>
              <a:rPr lang="fa-IR" sz="2800" dirty="0"/>
              <a:t>موتور میدان مغناطیسی حالت پایدار</a:t>
            </a:r>
            <a:r>
              <a:rPr lang="en-US" sz="2800" dirty="0"/>
              <a:t>B</a:t>
            </a:r>
            <a:r>
              <a:rPr lang="en-US" sz="2800" baseline="-25000" dirty="0"/>
              <a:t>R </a:t>
            </a:r>
            <a:r>
              <a:rPr lang="en-US" sz="2800" dirty="0"/>
              <a:t> </a:t>
            </a:r>
            <a:r>
              <a:rPr lang="fa-IR" sz="2800" dirty="0"/>
              <a:t>  را تولید می کند قبلا بحث شد که هرگاه یک مجموعه ولتاژ سه فاز به استاتور ماشین اعمال شود یک جریان سه فازدرسیم پیچ ایجاد که این جریان سه فاز در سیم پیچ ارمینچر میدان مغناطیسی دوار یکنواخت </a:t>
            </a:r>
            <a:r>
              <a:rPr lang="en-US" sz="2800" dirty="0"/>
              <a:t>Bs</a:t>
            </a:r>
            <a:r>
              <a:rPr lang="fa-IR" sz="2800" dirty="0"/>
              <a:t>را تولیدمی کند پس درماشین دو میدان مغناطیسی به وجود می اورد  که میدان رتور تماس دارد که با میدان استاتور همراستا شود چون میدان مغناطیسی استاتور حالت دوار دارد میدان مغناطیسی رتور (و خود رتور) دائما میخواهد به میدان مغناطیسی استاتور برسد هرچه زاویه ی بین دومیدان مغناطیسی بزرگ تر باشد (البته تا حد معینی)گشتاور وارد بر رتورماشین بزرگ تر است.اساس کارموتورسنکرون این است که رتورمیدان مغناطیسی دوار استاتورراحول یک دایره تعقیب می کند وهیچ گاه کاملا به ان نمی رسد .</a:t>
            </a:r>
            <a:endParaRPr lang="en-US" sz="2800" dirty="0"/>
          </a:p>
          <a:p>
            <a:pPr algn="just">
              <a:buNone/>
            </a:pPr>
            <a:endParaRPr lang="fa-IR" sz="2800" dirty="0"/>
          </a:p>
          <a:p>
            <a:pPr algn="just"/>
            <a:endParaRPr lang="fa-IR" sz="2800" dirty="0"/>
          </a:p>
        </p:txBody>
      </p:sp>
    </p:spTree>
  </p:cSld>
  <p:clrMapOvr>
    <a:masterClrMapping/>
  </p:clrMapOvr>
  <p:transition>
    <p:pull/>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Documents and Settings\farzaneh\Desktop\m.bmp"/>
          <p:cNvPicPr/>
          <p:nvPr/>
        </p:nvPicPr>
        <p:blipFill>
          <a:blip r:embed="rId2" cstate="print"/>
          <a:srcRect l="16120" t="5765" r="31531" b="56763"/>
          <a:stretch>
            <a:fillRect/>
          </a:stretch>
        </p:blipFill>
        <p:spPr bwMode="auto">
          <a:xfrm>
            <a:off x="642910" y="928671"/>
            <a:ext cx="8143932" cy="5429288"/>
          </a:xfrm>
          <a:prstGeom prst="rect">
            <a:avLst/>
          </a:prstGeom>
          <a:noFill/>
          <a:ln w="9525">
            <a:noFill/>
            <a:miter lim="800000"/>
            <a:headEnd/>
            <a:tailEnd/>
          </a:ln>
        </p:spPr>
      </p:pic>
    </p:spTree>
  </p:cSld>
  <p:clrMapOvr>
    <a:masterClrMapping/>
  </p:clrMapOvr>
  <p:transition>
    <p:pull/>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5728"/>
            <a:ext cx="8229600" cy="6038872"/>
          </a:xfrm>
        </p:spPr>
        <p:txBody>
          <a:bodyPr>
            <a:normAutofit fontScale="92500"/>
          </a:bodyPr>
          <a:lstStyle/>
          <a:p>
            <a:pPr>
              <a:buNone/>
            </a:pPr>
            <a:r>
              <a:rPr lang="fa-IR" dirty="0"/>
              <a:t>در این سیستم از دو یکسو ساز کنترل شده استفاده میشود یکی از انها در قسمت منبع تغذیه  و دیگری در سر راه موتور قرار دارد .</a:t>
            </a:r>
            <a:endParaRPr lang="en-US" dirty="0"/>
          </a:p>
          <a:p>
            <a:pPr>
              <a:buNone/>
            </a:pPr>
            <a:r>
              <a:rPr lang="fa-IR" dirty="0"/>
              <a:t>در حالت موتور یکسو ساز نزدیک منبع تغذیه همان نقش یکسو ساز را بازی می کند اما یکسو ساز نزدیک موتور نقش اینور تور را ایفا می کند .</a:t>
            </a:r>
            <a:endParaRPr lang="en-US" dirty="0"/>
          </a:p>
          <a:p>
            <a:pPr>
              <a:buNone/>
            </a:pPr>
            <a:r>
              <a:rPr lang="fa-IR" dirty="0"/>
              <a:t>در این سیستم یک حس کننده وضعیت رتور بر روی محور نسب شده و سیگنال در رابطه با وضعیت رتور حاصل می سازد این سیگنال به مدار کنترل دیجیتالی اعمال گشته از ان برای واکنش تریستور های اینورتور هرموتور استفاده می شود.لذا هر گونه تغییری در سرعت موتور فرکانس اتش کردن تریستور ها را تغییر می دهد و لذا فرکانس استاتور تصحیح می شود و از ناپایدار شدن موتور جلو گیری می کند .در این سیستم همچنین در قسمت یکسو ساز متصل به منبع تغذیه یک حلقه کنترل جریان تعبیه گشته است تا بتوان جریان ماشین رادر حد مطلوب نگه داشت .</a:t>
            </a:r>
            <a:endParaRPr lang="en-US" dirty="0"/>
          </a:p>
          <a:p>
            <a:pPr>
              <a:buNone/>
            </a:pPr>
            <a:r>
              <a:rPr lang="fa-IR" dirty="0"/>
              <a:t>در این سیستم جریان ارتباط </a:t>
            </a:r>
            <a:r>
              <a:rPr lang="en-US" dirty="0"/>
              <a:t>I</a:t>
            </a:r>
            <a:r>
              <a:rPr lang="en-US" baseline="-25000" dirty="0"/>
              <a:t>d </a:t>
            </a:r>
            <a:r>
              <a:rPr lang="fa-IR" dirty="0"/>
              <a:t>  که با جریان ماشین متناسب است با جریان مرجع مقایسه شده  و سیگنال خطا  زاویه اتش تریستور های یکسو ساز را به نحوی تنظیم می کنند که جریان ارمیچر در حد مطلوب جریان مرجع قرار گیرد.</a:t>
            </a:r>
            <a:endParaRPr lang="en-US" dirty="0"/>
          </a:p>
          <a:p>
            <a:endParaRPr lang="fa-IR" dirty="0"/>
          </a:p>
        </p:txBody>
      </p:sp>
    </p:spTree>
  </p:cSld>
  <p:clrMapOvr>
    <a:masterClrMapping/>
  </p:clrMapOvr>
  <p:transition>
    <p:pull/>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2910" y="1000108"/>
            <a:ext cx="8229600" cy="779140"/>
          </a:xfrm>
        </p:spPr>
        <p:txBody>
          <a:bodyPr/>
          <a:lstStyle/>
          <a:p>
            <a:r>
              <a:rPr lang="fa-IR" dirty="0"/>
              <a:t>سیستم کنترل با حلقه بسته:</a:t>
            </a:r>
            <a:endParaRPr lang="en-US" dirty="0"/>
          </a:p>
          <a:p>
            <a:endParaRPr lang="fa-IR" dirty="0"/>
          </a:p>
        </p:txBody>
      </p:sp>
      <p:pic>
        <p:nvPicPr>
          <p:cNvPr id="4" name="Picture 3" descr="C:\Documents and Settings\farzaneh\Desktop\m.bmp"/>
          <p:cNvPicPr/>
          <p:nvPr/>
        </p:nvPicPr>
        <p:blipFill>
          <a:blip r:embed="rId2" cstate="print"/>
          <a:srcRect l="20275" t="45898" r="27709" b="13304"/>
          <a:stretch>
            <a:fillRect/>
          </a:stretch>
        </p:blipFill>
        <p:spPr bwMode="auto">
          <a:xfrm>
            <a:off x="642910" y="1571612"/>
            <a:ext cx="8001056" cy="4857784"/>
          </a:xfrm>
          <a:prstGeom prst="rect">
            <a:avLst/>
          </a:prstGeom>
          <a:noFill/>
          <a:ln w="9525">
            <a:noFill/>
            <a:miter lim="800000"/>
            <a:headEnd/>
            <a:tailEnd/>
          </a:ln>
        </p:spPr>
      </p:pic>
    </p:spTree>
  </p:cSld>
  <p:clrMapOvr>
    <a:masterClrMapping/>
  </p:clrMapOvr>
  <p:transition>
    <p:pull/>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8604"/>
            <a:ext cx="8229600" cy="5895996"/>
          </a:xfrm>
        </p:spPr>
        <p:txBody>
          <a:bodyPr>
            <a:normAutofit lnSpcReduction="10000"/>
          </a:bodyPr>
          <a:lstStyle/>
          <a:p>
            <a:pPr>
              <a:buNone/>
            </a:pPr>
            <a:r>
              <a:rPr lang="fa-IR" dirty="0"/>
              <a:t>در این سیستم اگر بار تغییر کند سرعت نیز تغییر می کند اگر بخواهیم سرعت نیز ثابت بماند باید جریان </a:t>
            </a:r>
            <a:r>
              <a:rPr lang="en-US" dirty="0"/>
              <a:t>I</a:t>
            </a:r>
            <a:r>
              <a:rPr lang="en-US" baseline="-25000" dirty="0"/>
              <a:t>d   </a:t>
            </a:r>
            <a:r>
              <a:rPr lang="fa-IR" dirty="0"/>
              <a:t> را طوری تنظیم کنیم که گشتاور بار را ارضا کند برای انجام این کار از یک حلقه کنترل دیگر استفاده می شود حس کننده وضعیت رتور اطلاعاتی در باره محور میدان رتور و سرعت رتور ارایه می دهد .</a:t>
            </a:r>
            <a:endParaRPr lang="en-US" dirty="0"/>
          </a:p>
          <a:p>
            <a:pPr>
              <a:buNone/>
            </a:pPr>
            <a:r>
              <a:rPr lang="fa-IR" dirty="0"/>
              <a:t>اگر در اثر افزایش بار سرعت کاهش یابد خطای سرعت (</a:t>
            </a:r>
            <a:r>
              <a:rPr lang="fa-IR" dirty="0">
                <a:latin typeface="Cambria Math"/>
                <a:ea typeface="Cambria Math"/>
              </a:rPr>
              <a:t>⅀</a:t>
            </a:r>
            <a:r>
              <a:rPr lang="fa-IR" dirty="0"/>
              <a:t>) زیا تر شده  و </a:t>
            </a:r>
            <a:r>
              <a:rPr lang="en-US" dirty="0"/>
              <a:t>I</a:t>
            </a:r>
            <a:r>
              <a:rPr lang="en-US" baseline="-25000" dirty="0"/>
              <a:t>d</a:t>
            </a:r>
            <a:r>
              <a:rPr lang="fa-IR" dirty="0"/>
              <a:t> زیادتر میشود لذا زاویه اتش تریستور ها طوری تغییر می یابد تا جریان </a:t>
            </a:r>
            <a:r>
              <a:rPr lang="en-US" dirty="0"/>
              <a:t>I</a:t>
            </a:r>
            <a:r>
              <a:rPr lang="en-US" baseline="-25000" dirty="0"/>
              <a:t>d </a:t>
            </a:r>
            <a:r>
              <a:rPr lang="fa-IR" dirty="0"/>
              <a:t> زیادتر شود و گشتاور بیشتری در موتور حاصل گردد بنابراین سرعت نهایتا به مقدار اولیه خود می رسد .</a:t>
            </a:r>
          </a:p>
          <a:p>
            <a:pPr>
              <a:buNone/>
            </a:pPr>
            <a:endParaRPr lang="en-US" dirty="0"/>
          </a:p>
          <a:p>
            <a:pPr>
              <a:buNone/>
            </a:pPr>
            <a:r>
              <a:rPr lang="fa-IR" dirty="0"/>
              <a:t>کاربرد های موتور سنکرون :</a:t>
            </a:r>
            <a:endParaRPr lang="en-US" dirty="0"/>
          </a:p>
          <a:p>
            <a:pPr>
              <a:buNone/>
            </a:pPr>
            <a:r>
              <a:rPr lang="fa-IR" dirty="0"/>
              <a:t>1)در کارخانجاتی که به سرعت ثابت نیاز باشد .</a:t>
            </a:r>
            <a:endParaRPr lang="en-US" dirty="0"/>
          </a:p>
          <a:p>
            <a:pPr>
              <a:buNone/>
            </a:pPr>
            <a:r>
              <a:rPr lang="fa-IR" dirty="0"/>
              <a:t>2)با تغییر جریان تحریک ضریب توان ان قابل تغییر است لذا در حالت فوق تحریک به مشابه خازن استفاده می شود و  </a:t>
            </a:r>
            <a:r>
              <a:rPr lang="en-US" dirty="0"/>
              <a:t>Q</a:t>
            </a:r>
            <a:r>
              <a:rPr lang="fa-IR" dirty="0"/>
              <a:t> به شبکه تزریق نمود لذا باعث  بهبود ضریب توان می شود .</a:t>
            </a:r>
            <a:endParaRPr lang="en-US" dirty="0"/>
          </a:p>
          <a:p>
            <a:endParaRPr lang="fa-IR" dirty="0"/>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p>
        </p:txBody>
      </p:sp>
    </p:spTree>
  </p:cSld>
  <p:clrMapOvr>
    <a:masterClrMapping/>
  </p:clrMapOvr>
  <p:transition>
    <p:pull/>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7166"/>
            <a:ext cx="8229600" cy="5967434"/>
          </a:xfrm>
        </p:spPr>
        <p:txBody>
          <a:bodyPr/>
          <a:lstStyle/>
          <a:p>
            <a:endParaRPr lang="fa-IR" dirty="0"/>
          </a:p>
          <a:p>
            <a:r>
              <a:rPr lang="fa-IR" dirty="0"/>
              <a:t>3)موتور های سنکرون بی بار کندانسور سنکرون نام دارد که هم می توان </a:t>
            </a:r>
            <a:r>
              <a:rPr lang="en-US" dirty="0"/>
              <a:t>Q</a:t>
            </a:r>
            <a:r>
              <a:rPr lang="fa-IR" dirty="0"/>
              <a:t> از شبکه بگیرند و هم </a:t>
            </a:r>
            <a:r>
              <a:rPr lang="en-US" dirty="0"/>
              <a:t>Q</a:t>
            </a:r>
            <a:r>
              <a:rPr lang="fa-IR" dirty="0"/>
              <a:t> به شبکه تزریق کنند - از کندانسورهای سنکرون برای تنظیم ولتاژ خطوط انتقال انرژی استفاده می شود .</a:t>
            </a:r>
            <a:endParaRPr lang="en-US" dirty="0"/>
          </a:p>
          <a:p>
            <a:pPr>
              <a:buNone/>
            </a:pPr>
            <a:r>
              <a:rPr lang="fa-IR" dirty="0"/>
              <a:t> </a:t>
            </a:r>
            <a:endParaRPr lang="en-US" dirty="0"/>
          </a:p>
          <a:p>
            <a:r>
              <a:rPr lang="fa-IR" dirty="0"/>
              <a:t>4)نکته منفی موتور های سنکرون ان است که برای تغذیه رتور نیاز به منبع  </a:t>
            </a:r>
            <a:r>
              <a:rPr lang="en-US" dirty="0"/>
              <a:t>DC</a:t>
            </a:r>
            <a:r>
              <a:rPr lang="fa-IR" dirty="0"/>
              <a:t>  می باشد .</a:t>
            </a:r>
            <a:endParaRPr lang="en-US" dirty="0"/>
          </a:p>
          <a:p>
            <a:r>
              <a:rPr lang="fa-IR" dirty="0"/>
              <a:t>5)هزینه ی ساخت  موتورهای سنکرون بیشتر از موتورهای القایی است لذا در سرعت‌های بالا ودر سرعت متوسط  با توان کمتر از </a:t>
            </a:r>
            <a:r>
              <a:rPr lang="en-US" dirty="0"/>
              <a:t>HZ</a:t>
            </a:r>
            <a:r>
              <a:rPr lang="fa-IR" dirty="0"/>
              <a:t> 50 مناسب نمی باشد.</a:t>
            </a:r>
            <a:endParaRPr lang="en-US" dirty="0"/>
          </a:p>
          <a:p>
            <a:endParaRPr lang="fa-IR" dirty="0"/>
          </a:p>
        </p:txBody>
      </p:sp>
    </p:spTree>
  </p:cSld>
  <p:clrMapOvr>
    <a:masterClrMapping/>
  </p:clrMapOvr>
  <p:transition>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4290"/>
            <a:ext cx="8229600" cy="6110310"/>
          </a:xfrm>
        </p:spPr>
        <p:txBody>
          <a:bodyPr>
            <a:noAutofit/>
          </a:bodyPr>
          <a:lstStyle/>
          <a:p>
            <a:endParaRPr lang="fa-IR" sz="2800" dirty="0"/>
          </a:p>
          <a:p>
            <a:pPr>
              <a:buNone/>
            </a:pPr>
            <a:r>
              <a:rPr lang="fa-IR" sz="2800" dirty="0"/>
              <a:t>وقتی یک جریان </a:t>
            </a:r>
            <a:r>
              <a:rPr lang="en-US" sz="2800" dirty="0"/>
              <a:t>Dc </a:t>
            </a:r>
            <a:r>
              <a:rPr lang="fa-IR" sz="2800" dirty="0"/>
              <a:t> به سیم پیچ رتور اعمال شود  در موتور میدان مغناطیسی تولید می شود.</a:t>
            </a:r>
          </a:p>
          <a:p>
            <a:pPr>
              <a:buNone/>
            </a:pPr>
            <a:endParaRPr lang="en-US" sz="2800" dirty="0"/>
          </a:p>
          <a:p>
            <a:pPr>
              <a:buNone/>
            </a:pPr>
            <a:r>
              <a:rPr lang="fa-IR" sz="2800" dirty="0"/>
              <a:t>در موتور سنکرون دو نوع سیم پیچی میدان و سیم </a:t>
            </a:r>
            <a:r>
              <a:rPr lang="fa-IR" sz="2800"/>
              <a:t>پیچی ارمیچر </a:t>
            </a:r>
            <a:r>
              <a:rPr lang="fa-IR" sz="2800" dirty="0"/>
              <a:t>داریم سیم</a:t>
            </a:r>
            <a:r>
              <a:rPr lang="fa-IR" sz="2800" baseline="-25000" dirty="0"/>
              <a:t> </a:t>
            </a:r>
            <a:r>
              <a:rPr lang="fa-IR" sz="2800" dirty="0"/>
              <a:t>پیچ میدان به سیم پیچی اطلاق میشود که میدان مغناطیسی اصلی ماشین را تولید میکند و اصطلاح سیم پیچی ارمیچر به سیم  پیچی  اطلاق می شود که ولتاژ اصلی در ان القا می شود درماشین های سنکرون سیم پیچ میدان روی رتور قرار دارد پس سیم پیچ رتور و سیم پیچ میدان به یک مفهوم است.</a:t>
            </a:r>
            <a:endParaRPr lang="en-US" sz="2800" dirty="0"/>
          </a:p>
          <a:p>
            <a:endParaRPr lang="fa-IR" sz="2800" dirty="0"/>
          </a:p>
        </p:txBody>
      </p:sp>
    </p:spTree>
  </p:cSld>
  <p:clrMapOvr>
    <a:masterClrMapping/>
  </p:clrMapOvr>
  <p:transition>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4290"/>
            <a:ext cx="8229600" cy="6429420"/>
          </a:xfrm>
        </p:spPr>
        <p:txBody>
          <a:bodyPr/>
          <a:lstStyle/>
          <a:p>
            <a:endParaRPr lang="fa-IR" sz="2400" dirty="0"/>
          </a:p>
          <a:p>
            <a:endParaRPr lang="fa-IR" sz="2400" dirty="0"/>
          </a:p>
          <a:p>
            <a:r>
              <a:rPr lang="fa-IR" sz="2400" dirty="0"/>
              <a:t>رتور ماشین های سنکرون  اساسا یک الکترومغناطیس بزرگ است  قطب های رتور میتواند  ساختمان برجسته یا صاف داشته باشد قطب برجسته </a:t>
            </a:r>
            <a:r>
              <a:rPr lang="en-US" sz="2400" dirty="0"/>
              <a:t>,</a:t>
            </a:r>
            <a:r>
              <a:rPr lang="fa-IR" sz="2400" dirty="0"/>
              <a:t> قطب مغناطیسی است  که نسبت  به سطح رتور پیش امدگی دارد و قطب صاف  قطب مغناطیسی است  که با سطح رتور هم سطح است .</a:t>
            </a:r>
          </a:p>
          <a:p>
            <a:endParaRPr lang="fa-IR" sz="2400" dirty="0"/>
          </a:p>
          <a:p>
            <a:pPr>
              <a:buNone/>
            </a:pPr>
            <a:endParaRPr lang="en-US" sz="2400" dirty="0"/>
          </a:p>
          <a:p>
            <a:r>
              <a:rPr lang="fa-IR" sz="2400" dirty="0"/>
              <a:t>رتور های قطب صاف معمولا  برای شیار های دو یا چهار قطبی  و رتور های قطب برجسته معمولا برای ماشین های چهار قطب بیشتر استفاده می شود .</a:t>
            </a:r>
          </a:p>
          <a:p>
            <a:endParaRPr lang="fa-IR" sz="2400" dirty="0"/>
          </a:p>
          <a:p>
            <a:endParaRPr lang="en-US" sz="2400" dirty="0"/>
          </a:p>
          <a:p>
            <a:endParaRPr lang="fa-IR" dirty="0"/>
          </a:p>
        </p:txBody>
      </p:sp>
    </p:spTree>
  </p:cSld>
  <p:clrMapOvr>
    <a:masterClrMapping/>
  </p:clrMapOvr>
  <p:transition>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Documents and Settings\farzaneh\Desktop\q.bmp"/>
          <p:cNvPicPr/>
          <p:nvPr/>
        </p:nvPicPr>
        <p:blipFill>
          <a:blip r:embed="rId2" cstate="print"/>
          <a:srcRect t="4656" r="14414" b="23061"/>
          <a:stretch>
            <a:fillRect/>
          </a:stretch>
        </p:blipFill>
        <p:spPr bwMode="auto">
          <a:xfrm>
            <a:off x="357158" y="857232"/>
            <a:ext cx="8429684" cy="5786478"/>
          </a:xfrm>
          <a:prstGeom prst="rect">
            <a:avLst/>
          </a:prstGeom>
          <a:noFill/>
          <a:ln w="9525">
            <a:noFill/>
            <a:miter lim="800000"/>
            <a:headEnd/>
            <a:tailEnd/>
          </a:ln>
        </p:spPr>
      </p:pic>
    </p:spTree>
  </p:cSld>
  <p:clrMapOvr>
    <a:masterClrMapping/>
  </p:clrMapOvr>
  <p:transition>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Documents and Settings\farzaneh\Desktop\e.bmp"/>
          <p:cNvPicPr/>
          <p:nvPr/>
        </p:nvPicPr>
        <p:blipFill>
          <a:blip r:embed="rId2" cstate="print"/>
          <a:srcRect t="4435" r="15411" b="11973"/>
          <a:stretch>
            <a:fillRect/>
          </a:stretch>
        </p:blipFill>
        <p:spPr bwMode="auto">
          <a:xfrm>
            <a:off x="0" y="928670"/>
            <a:ext cx="9144000" cy="5715040"/>
          </a:xfrm>
          <a:prstGeom prst="rect">
            <a:avLst/>
          </a:prstGeom>
          <a:noFill/>
          <a:ln w="9525">
            <a:noFill/>
            <a:miter lim="800000"/>
            <a:headEnd/>
            <a:tailEnd/>
          </a:ln>
        </p:spPr>
      </p:pic>
    </p:spTree>
  </p:cSld>
  <p:clrMapOvr>
    <a:masterClrMapping/>
  </p:clrMapOvr>
  <p:transition>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4290"/>
            <a:ext cx="8229600" cy="6286544"/>
          </a:xfrm>
        </p:spPr>
        <p:txBody>
          <a:bodyPr/>
          <a:lstStyle/>
          <a:p>
            <a:endParaRPr lang="fa-IR" dirty="0"/>
          </a:p>
          <a:p>
            <a:r>
              <a:rPr lang="fa-IR" dirty="0"/>
              <a:t>هر گاه یک جریان </a:t>
            </a:r>
            <a:r>
              <a:rPr lang="en-US" dirty="0"/>
              <a:t>Dc</a:t>
            </a:r>
            <a:r>
              <a:rPr lang="fa-IR" dirty="0"/>
              <a:t> به مدار میدان رتور اعمال شود چون رتور در حال دوران است برای دادن توان </a:t>
            </a:r>
            <a:r>
              <a:rPr lang="en-US" dirty="0"/>
              <a:t>Dc </a:t>
            </a:r>
            <a:r>
              <a:rPr lang="fa-IR" dirty="0"/>
              <a:t>  به سیم پیچ میدان ان ارایش خاصی لازم است برای فراهم کردن این توان </a:t>
            </a:r>
            <a:r>
              <a:rPr lang="en-US" dirty="0"/>
              <a:t>Dc</a:t>
            </a:r>
            <a:r>
              <a:rPr lang="fa-IR" dirty="0"/>
              <a:t>  دو روش متداول  وجود دارد:</a:t>
            </a:r>
            <a:endParaRPr lang="en-US" dirty="0"/>
          </a:p>
          <a:p>
            <a:pPr>
              <a:buNone/>
            </a:pPr>
            <a:r>
              <a:rPr lang="fa-IR" dirty="0"/>
              <a:t>1- فراهم کردن کردن توان </a:t>
            </a:r>
            <a:r>
              <a:rPr lang="en-US" dirty="0"/>
              <a:t>Dc</a:t>
            </a:r>
            <a:r>
              <a:rPr lang="fa-IR" dirty="0"/>
              <a:t> خارجی با استفاده از صفحه های لغزان  و جاروبک ها </a:t>
            </a:r>
            <a:endParaRPr lang="en-US" dirty="0"/>
          </a:p>
          <a:p>
            <a:pPr>
              <a:buNone/>
            </a:pPr>
            <a:r>
              <a:rPr lang="fa-IR" dirty="0"/>
              <a:t>2- فراهم کردن توان </a:t>
            </a:r>
            <a:r>
              <a:rPr lang="en-US" dirty="0"/>
              <a:t>Dc</a:t>
            </a:r>
            <a:r>
              <a:rPr lang="fa-IR" dirty="0"/>
              <a:t> از یک منبع تغذیه </a:t>
            </a:r>
            <a:r>
              <a:rPr lang="en-US" dirty="0"/>
              <a:t>Dc</a:t>
            </a:r>
            <a:r>
              <a:rPr lang="fa-IR" dirty="0"/>
              <a:t> خاص که مستقیما بر روی محور نصب شده باشد توسط حلقه های لغزان  که محور ماشین را احاطه کرده اند می توان ولتاژ </a:t>
            </a:r>
            <a:r>
              <a:rPr lang="en-US" dirty="0"/>
              <a:t>Dc</a:t>
            </a:r>
            <a:r>
              <a:rPr lang="fa-IR" dirty="0"/>
              <a:t>  را به جاروبک اعمال نمود که مقدار این ولتاژ به زاویه و سرعت ربطی ندارد.</a:t>
            </a:r>
            <a:endParaRPr lang="en-US" dirty="0"/>
          </a:p>
          <a:p>
            <a:pPr>
              <a:buNone/>
            </a:pPr>
            <a:endParaRPr lang="fa-IR" dirty="0"/>
          </a:p>
        </p:txBody>
      </p:sp>
    </p:spTree>
  </p:cSld>
  <p:clrMapOvr>
    <a:masterClrMapping/>
  </p:clrMapOvr>
  <p:transition>
    <p:pull/>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479</TotalTime>
  <Words>2669</Words>
  <Application>Microsoft Office PowerPoint</Application>
  <PresentationFormat>On-screen Show (4:3)</PresentationFormat>
  <Paragraphs>151</Paragraphs>
  <Slides>44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44</vt:i4>
      </vt:variant>
    </vt:vector>
  </HeadingPairs>
  <TitlesOfParts>
    <vt:vector size="50" baseType="lpstr">
      <vt:lpstr>Arial</vt:lpstr>
      <vt:lpstr>Calibri</vt:lpstr>
      <vt:lpstr>Cambria Math</vt:lpstr>
      <vt:lpstr>Constantia</vt:lpstr>
      <vt:lpstr>Wingdings 2</vt:lpstr>
      <vt:lpstr>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PARANDCO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PARAND</dc:creator>
  <cp:lastModifiedBy>Asak Computer</cp:lastModifiedBy>
  <cp:revision>104</cp:revision>
  <dcterms:created xsi:type="dcterms:W3CDTF">2012-05-18T15:39:05Z</dcterms:created>
  <dcterms:modified xsi:type="dcterms:W3CDTF">2020-03-09T16:41:08Z</dcterms:modified>
</cp:coreProperties>
</file>